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300" r:id="rId2"/>
    <p:sldId id="315" r:id="rId3"/>
    <p:sldId id="261" r:id="rId4"/>
    <p:sldId id="324" r:id="rId5"/>
    <p:sldId id="305" r:id="rId6"/>
    <p:sldId id="325" r:id="rId7"/>
    <p:sldId id="316" r:id="rId8"/>
    <p:sldId id="265" r:id="rId9"/>
    <p:sldId id="301" r:id="rId10"/>
    <p:sldId id="278" r:id="rId11"/>
    <p:sldId id="292" r:id="rId12"/>
    <p:sldId id="280" r:id="rId13"/>
    <p:sldId id="302" r:id="rId14"/>
    <p:sldId id="303" r:id="rId15"/>
    <p:sldId id="279" r:id="rId16"/>
    <p:sldId id="306" r:id="rId17"/>
    <p:sldId id="281" r:id="rId18"/>
    <p:sldId id="317" r:id="rId19"/>
    <p:sldId id="318" r:id="rId20"/>
    <p:sldId id="319" r:id="rId21"/>
    <p:sldId id="308" r:id="rId22"/>
    <p:sldId id="310" r:id="rId23"/>
    <p:sldId id="312" r:id="rId24"/>
    <p:sldId id="314" r:id="rId25"/>
    <p:sldId id="285" r:id="rId26"/>
    <p:sldId id="287" r:id="rId27"/>
    <p:sldId id="288" r:id="rId28"/>
    <p:sldId id="286" r:id="rId29"/>
    <p:sldId id="297" r:id="rId30"/>
    <p:sldId id="322" r:id="rId31"/>
    <p:sldId id="327" r:id="rId32"/>
    <p:sldId id="328" r:id="rId33"/>
    <p:sldId id="320" r:id="rId34"/>
    <p:sldId id="32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FFDFE6"/>
    <a:srgbClr val="FFFF99"/>
    <a:srgbClr val="FFCC66"/>
    <a:srgbClr val="CCFF33"/>
    <a:srgbClr val="F5F4E9"/>
    <a:srgbClr val="00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581229-8766-4601-A47E-CB480B8FF4B8}" v="1" dt="2024-03-22T20:52:21.2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362" autoAdjust="0"/>
  </p:normalViewPr>
  <p:slideViewPr>
    <p:cSldViewPr snapToGrid="0">
      <p:cViewPr varScale="1">
        <p:scale>
          <a:sx n="75" d="100"/>
          <a:sy n="75" d="100"/>
        </p:scale>
        <p:origin x="-946" y="-77"/>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ssandra Cosma" userId="8d785e29d2389dba" providerId="LiveId" clId="{30581229-8766-4601-A47E-CB480B8FF4B8}"/>
    <pc:docChg chg="undo custSel addSld delSld modSld sldOrd">
      <pc:chgData name="Alessandra Cosma" userId="8d785e29d2389dba" providerId="LiveId" clId="{30581229-8766-4601-A47E-CB480B8FF4B8}" dt="2024-03-22T21:22:24.664" v="398" actId="2084"/>
      <pc:docMkLst>
        <pc:docMk/>
      </pc:docMkLst>
      <pc:sldChg chg="del">
        <pc:chgData name="Alessandra Cosma" userId="8d785e29d2389dba" providerId="LiveId" clId="{30581229-8766-4601-A47E-CB480B8FF4B8}" dt="2024-03-21T22:59:16.005" v="8" actId="47"/>
        <pc:sldMkLst>
          <pc:docMk/>
          <pc:sldMk cId="159403745" sldId="258"/>
        </pc:sldMkLst>
      </pc:sldChg>
      <pc:sldChg chg="del">
        <pc:chgData name="Alessandra Cosma" userId="8d785e29d2389dba" providerId="LiveId" clId="{30581229-8766-4601-A47E-CB480B8FF4B8}" dt="2024-03-21T22:59:16.682" v="9" actId="47"/>
        <pc:sldMkLst>
          <pc:docMk/>
          <pc:sldMk cId="2715007460" sldId="259"/>
        </pc:sldMkLst>
      </pc:sldChg>
      <pc:sldChg chg="del">
        <pc:chgData name="Alessandra Cosma" userId="8d785e29d2389dba" providerId="LiveId" clId="{30581229-8766-4601-A47E-CB480B8FF4B8}" dt="2024-03-21T22:59:17.739" v="10" actId="47"/>
        <pc:sldMkLst>
          <pc:docMk/>
          <pc:sldMk cId="3004013017" sldId="260"/>
        </pc:sldMkLst>
      </pc:sldChg>
      <pc:sldChg chg="del">
        <pc:chgData name="Alessandra Cosma" userId="8d785e29d2389dba" providerId="LiveId" clId="{30581229-8766-4601-A47E-CB480B8FF4B8}" dt="2024-03-21T22:59:19.016" v="11" actId="47"/>
        <pc:sldMkLst>
          <pc:docMk/>
          <pc:sldMk cId="4042852011" sldId="262"/>
        </pc:sldMkLst>
      </pc:sldChg>
      <pc:sldChg chg="modSp mod">
        <pc:chgData name="Alessandra Cosma" userId="8d785e29d2389dba" providerId="LiveId" clId="{30581229-8766-4601-A47E-CB480B8FF4B8}" dt="2024-03-22T21:22:24.664" v="398" actId="2084"/>
        <pc:sldMkLst>
          <pc:docMk/>
          <pc:sldMk cId="1386439391" sldId="265"/>
        </pc:sldMkLst>
        <pc:graphicFrameChg chg="modGraphic">
          <ac:chgData name="Alessandra Cosma" userId="8d785e29d2389dba" providerId="LiveId" clId="{30581229-8766-4601-A47E-CB480B8FF4B8}" dt="2024-03-22T21:22:24.664" v="398" actId="2084"/>
          <ac:graphicFrameMkLst>
            <pc:docMk/>
            <pc:sldMk cId="1386439391" sldId="265"/>
            <ac:graphicFrameMk id="4" creationId="{E184DA2D-8E86-4335-AD43-0ACEA938E6E0}"/>
          </ac:graphicFrameMkLst>
        </pc:graphicFrameChg>
      </pc:sldChg>
      <pc:sldChg chg="del">
        <pc:chgData name="Alessandra Cosma" userId="8d785e29d2389dba" providerId="LiveId" clId="{30581229-8766-4601-A47E-CB480B8FF4B8}" dt="2024-03-21T22:59:06.469" v="4" actId="47"/>
        <pc:sldMkLst>
          <pc:docMk/>
          <pc:sldMk cId="1623894623" sldId="268"/>
        </pc:sldMkLst>
      </pc:sldChg>
      <pc:sldChg chg="del">
        <pc:chgData name="Alessandra Cosma" userId="8d785e29d2389dba" providerId="LiveId" clId="{30581229-8766-4601-A47E-CB480B8FF4B8}" dt="2024-03-21T22:59:13.541" v="6" actId="47"/>
        <pc:sldMkLst>
          <pc:docMk/>
          <pc:sldMk cId="1080296875" sldId="270"/>
        </pc:sldMkLst>
      </pc:sldChg>
      <pc:sldChg chg="del">
        <pc:chgData name="Alessandra Cosma" userId="8d785e29d2389dba" providerId="LiveId" clId="{30581229-8766-4601-A47E-CB480B8FF4B8}" dt="2024-03-21T22:59:14.933" v="7" actId="47"/>
        <pc:sldMkLst>
          <pc:docMk/>
          <pc:sldMk cId="1104452002" sldId="271"/>
        </pc:sldMkLst>
      </pc:sldChg>
      <pc:sldChg chg="del">
        <pc:chgData name="Alessandra Cosma" userId="8d785e29d2389dba" providerId="LiveId" clId="{30581229-8766-4601-A47E-CB480B8FF4B8}" dt="2024-03-21T22:59:05.094" v="3" actId="47"/>
        <pc:sldMkLst>
          <pc:docMk/>
          <pc:sldMk cId="72602989" sldId="272"/>
        </pc:sldMkLst>
      </pc:sldChg>
      <pc:sldChg chg="modSp mod">
        <pc:chgData name="Alessandra Cosma" userId="8d785e29d2389dba" providerId="LiveId" clId="{30581229-8766-4601-A47E-CB480B8FF4B8}" dt="2024-03-22T21:07:46.659" v="315" actId="14100"/>
        <pc:sldMkLst>
          <pc:docMk/>
          <pc:sldMk cId="396225427" sldId="284"/>
        </pc:sldMkLst>
        <pc:spChg chg="mod">
          <ac:chgData name="Alessandra Cosma" userId="8d785e29d2389dba" providerId="LiveId" clId="{30581229-8766-4601-A47E-CB480B8FF4B8}" dt="2024-03-22T21:07:46.659" v="315" actId="14100"/>
          <ac:spMkLst>
            <pc:docMk/>
            <pc:sldMk cId="396225427" sldId="284"/>
            <ac:spMk id="2" creationId="{181407CD-7BB6-43AE-94BC-5535C26B27F4}"/>
          </ac:spMkLst>
        </pc:spChg>
        <pc:picChg chg="mod">
          <ac:chgData name="Alessandra Cosma" userId="8d785e29d2389dba" providerId="LiveId" clId="{30581229-8766-4601-A47E-CB480B8FF4B8}" dt="2024-03-22T21:07:44.140" v="312" actId="1076"/>
          <ac:picMkLst>
            <pc:docMk/>
            <pc:sldMk cId="396225427" sldId="284"/>
            <ac:picMk id="11" creationId="{C2096778-5FE2-4ECB-B884-E510E8129BBC}"/>
          </ac:picMkLst>
        </pc:picChg>
      </pc:sldChg>
      <pc:sldChg chg="addSp delSp modSp mod">
        <pc:chgData name="Alessandra Cosma" userId="8d785e29d2389dba" providerId="LiveId" clId="{30581229-8766-4601-A47E-CB480B8FF4B8}" dt="2024-03-22T20:41:18.108" v="120" actId="1076"/>
        <pc:sldMkLst>
          <pc:docMk/>
          <pc:sldMk cId="3818260017" sldId="286"/>
        </pc:sldMkLst>
        <pc:spChg chg="del">
          <ac:chgData name="Alessandra Cosma" userId="8d785e29d2389dba" providerId="LiveId" clId="{30581229-8766-4601-A47E-CB480B8FF4B8}" dt="2024-03-22T20:41:02.045" v="116" actId="478"/>
          <ac:spMkLst>
            <pc:docMk/>
            <pc:sldMk cId="3818260017" sldId="286"/>
            <ac:spMk id="2" creationId="{181407CD-7BB6-43AE-94BC-5535C26B27F4}"/>
          </ac:spMkLst>
        </pc:spChg>
        <pc:spChg chg="del mod">
          <ac:chgData name="Alessandra Cosma" userId="8d785e29d2389dba" providerId="LiveId" clId="{30581229-8766-4601-A47E-CB480B8FF4B8}" dt="2024-03-22T20:40:50.593" v="114" actId="478"/>
          <ac:spMkLst>
            <pc:docMk/>
            <pc:sldMk cId="3818260017" sldId="286"/>
            <ac:spMk id="3" creationId="{81B136E4-3849-4779-BE54-CB1B11B12A85}"/>
          </ac:spMkLst>
        </pc:spChg>
        <pc:spChg chg="add del mod">
          <ac:chgData name="Alessandra Cosma" userId="8d785e29d2389dba" providerId="LiveId" clId="{30581229-8766-4601-A47E-CB480B8FF4B8}" dt="2024-03-22T20:40:57.898" v="115" actId="478"/>
          <ac:spMkLst>
            <pc:docMk/>
            <pc:sldMk cId="3818260017" sldId="286"/>
            <ac:spMk id="6" creationId="{6A333A64-70C2-4A4B-8B43-D1E1A47BDB8C}"/>
          </ac:spMkLst>
        </pc:spChg>
        <pc:spChg chg="add del mod">
          <ac:chgData name="Alessandra Cosma" userId="8d785e29d2389dba" providerId="LiveId" clId="{30581229-8766-4601-A47E-CB480B8FF4B8}" dt="2024-03-22T20:41:04.757" v="117" actId="478"/>
          <ac:spMkLst>
            <pc:docMk/>
            <pc:sldMk cId="3818260017" sldId="286"/>
            <ac:spMk id="9" creationId="{A98A5360-64C6-429A-80B8-CD7A5B87534C}"/>
          </ac:spMkLst>
        </pc:spChg>
        <pc:picChg chg="mod">
          <ac:chgData name="Alessandra Cosma" userId="8d785e29d2389dba" providerId="LiveId" clId="{30581229-8766-4601-A47E-CB480B8FF4B8}" dt="2024-03-22T20:41:18.108" v="120" actId="1076"/>
          <ac:picMkLst>
            <pc:docMk/>
            <pc:sldMk cId="3818260017" sldId="286"/>
            <ac:picMk id="5" creationId="{76038599-71DC-4FC8-AA60-59BC0DA2B090}"/>
          </ac:picMkLst>
        </pc:picChg>
      </pc:sldChg>
      <pc:sldChg chg="del">
        <pc:chgData name="Alessandra Cosma" userId="8d785e29d2389dba" providerId="LiveId" clId="{30581229-8766-4601-A47E-CB480B8FF4B8}" dt="2024-03-21T22:59:07.431" v="5" actId="47"/>
        <pc:sldMkLst>
          <pc:docMk/>
          <pc:sldMk cId="1020084724" sldId="289"/>
        </pc:sldMkLst>
      </pc:sldChg>
      <pc:sldChg chg="addSp delSp modSp del mod addAnim delAnim">
        <pc:chgData name="Alessandra Cosma" userId="8d785e29d2389dba" providerId="LiveId" clId="{30581229-8766-4601-A47E-CB480B8FF4B8}" dt="2024-03-22T21:12:41.452" v="330" actId="47"/>
        <pc:sldMkLst>
          <pc:docMk/>
          <pc:sldMk cId="3941465181" sldId="293"/>
        </pc:sldMkLst>
        <pc:spChg chg="del mod">
          <ac:chgData name="Alessandra Cosma" userId="8d785e29d2389dba" providerId="LiveId" clId="{30581229-8766-4601-A47E-CB480B8FF4B8}" dt="2024-03-22T21:09:35.901" v="316" actId="478"/>
          <ac:spMkLst>
            <pc:docMk/>
            <pc:sldMk cId="3941465181" sldId="293"/>
            <ac:spMk id="2" creationId="{60816C9C-F741-49E4-A62A-5F5652BD83B2}"/>
          </ac:spMkLst>
        </pc:spChg>
        <pc:spChg chg="del mod">
          <ac:chgData name="Alessandra Cosma" userId="8d785e29d2389dba" providerId="LiveId" clId="{30581229-8766-4601-A47E-CB480B8FF4B8}" dt="2024-03-22T21:09:38.707" v="317" actId="478"/>
          <ac:spMkLst>
            <pc:docMk/>
            <pc:sldMk cId="3941465181" sldId="293"/>
            <ac:spMk id="3" creationId="{B981B63C-DCB5-4302-984B-27D05DB9A420}"/>
          </ac:spMkLst>
        </pc:spChg>
        <pc:spChg chg="add del mod">
          <ac:chgData name="Alessandra Cosma" userId="8d785e29d2389dba" providerId="LiveId" clId="{30581229-8766-4601-A47E-CB480B8FF4B8}" dt="2024-03-22T21:10:05.962" v="321" actId="478"/>
          <ac:spMkLst>
            <pc:docMk/>
            <pc:sldMk cId="3941465181" sldId="293"/>
            <ac:spMk id="6" creationId="{21D9777D-CDF6-4C0F-97C5-B730B34A3F24}"/>
          </ac:spMkLst>
        </pc:spChg>
        <pc:spChg chg="add del mod">
          <ac:chgData name="Alessandra Cosma" userId="8d785e29d2389dba" providerId="LiveId" clId="{30581229-8766-4601-A47E-CB480B8FF4B8}" dt="2024-03-22T21:10:12.512" v="322" actId="478"/>
          <ac:spMkLst>
            <pc:docMk/>
            <pc:sldMk cId="3941465181" sldId="293"/>
            <ac:spMk id="8" creationId="{8F198986-6217-44EE-92CB-D5032C6778E1}"/>
          </ac:spMkLst>
        </pc:spChg>
        <pc:spChg chg="add del">
          <ac:chgData name="Alessandra Cosma" userId="8d785e29d2389dba" providerId="LiveId" clId="{30581229-8766-4601-A47E-CB480B8FF4B8}" dt="2024-03-22T20:42:13.367" v="127" actId="26606"/>
          <ac:spMkLst>
            <pc:docMk/>
            <pc:sldMk cId="3941465181" sldId="293"/>
            <ac:spMk id="10" creationId="{62542EEC-4F7C-4AE2-933E-EAC8EB3FA378}"/>
          </ac:spMkLst>
        </pc:spChg>
        <pc:spChg chg="add del">
          <ac:chgData name="Alessandra Cosma" userId="8d785e29d2389dba" providerId="LiveId" clId="{30581229-8766-4601-A47E-CB480B8FF4B8}" dt="2024-03-22T20:42:13.367" v="127" actId="26606"/>
          <ac:spMkLst>
            <pc:docMk/>
            <pc:sldMk cId="3941465181" sldId="293"/>
            <ac:spMk id="12" creationId="{B81933D1-5615-42C7-9C0B-4EB7105CCE2D}"/>
          </ac:spMkLst>
        </pc:spChg>
        <pc:spChg chg="add del">
          <ac:chgData name="Alessandra Cosma" userId="8d785e29d2389dba" providerId="LiveId" clId="{30581229-8766-4601-A47E-CB480B8FF4B8}" dt="2024-03-22T20:42:13.367" v="127" actId="26606"/>
          <ac:spMkLst>
            <pc:docMk/>
            <pc:sldMk cId="3941465181" sldId="293"/>
            <ac:spMk id="14" creationId="{19C9EAEA-39D0-4B0E-A0EB-51E7B26740B1}"/>
          </ac:spMkLst>
        </pc:spChg>
        <pc:spChg chg="add del">
          <ac:chgData name="Alessandra Cosma" userId="8d785e29d2389dba" providerId="LiveId" clId="{30581229-8766-4601-A47E-CB480B8FF4B8}" dt="2024-03-22T20:42:11.008" v="122" actId="26606"/>
          <ac:spMkLst>
            <pc:docMk/>
            <pc:sldMk cId="3941465181" sldId="293"/>
            <ac:spMk id="21" creationId="{5DCB5928-DC7D-4612-9922-441966E15627}"/>
          </ac:spMkLst>
        </pc:spChg>
        <pc:spChg chg="add del">
          <ac:chgData name="Alessandra Cosma" userId="8d785e29d2389dba" providerId="LiveId" clId="{30581229-8766-4601-A47E-CB480B8FF4B8}" dt="2024-03-22T20:42:11.008" v="122" actId="26606"/>
          <ac:spMkLst>
            <pc:docMk/>
            <pc:sldMk cId="3941465181" sldId="293"/>
            <ac:spMk id="22" creationId="{682C1161-1736-45EC-99B7-33F3CAE9D517}"/>
          </ac:spMkLst>
        </pc:spChg>
        <pc:spChg chg="add del">
          <ac:chgData name="Alessandra Cosma" userId="8d785e29d2389dba" providerId="LiveId" clId="{30581229-8766-4601-A47E-CB480B8FF4B8}" dt="2024-03-22T20:42:11.008" v="122" actId="26606"/>
          <ac:spMkLst>
            <pc:docMk/>
            <pc:sldMk cId="3941465181" sldId="293"/>
            <ac:spMk id="23" creationId="{84D4DDB8-B68F-45B0-9F62-C4279996F672}"/>
          </ac:spMkLst>
        </pc:spChg>
        <pc:spChg chg="add del">
          <ac:chgData name="Alessandra Cosma" userId="8d785e29d2389dba" providerId="LiveId" clId="{30581229-8766-4601-A47E-CB480B8FF4B8}" dt="2024-03-21T23:00:34.604" v="13" actId="26606"/>
          <ac:spMkLst>
            <pc:docMk/>
            <pc:sldMk cId="3941465181" sldId="293"/>
            <ac:spMk id="24" creationId="{043017B7-DB56-477D-A4AE-8EC1B3C99C78}"/>
          </ac:spMkLst>
        </pc:spChg>
        <pc:spChg chg="add del">
          <ac:chgData name="Alessandra Cosma" userId="8d785e29d2389dba" providerId="LiveId" clId="{30581229-8766-4601-A47E-CB480B8FF4B8}" dt="2024-03-22T20:42:11.008" v="122" actId="26606"/>
          <ac:spMkLst>
            <pc:docMk/>
            <pc:sldMk cId="3941465181" sldId="293"/>
            <ac:spMk id="25" creationId="{AF2F604E-43BE-4DC3-B983-E071523364F8}"/>
          </ac:spMkLst>
        </pc:spChg>
        <pc:spChg chg="add del">
          <ac:chgData name="Alessandra Cosma" userId="8d785e29d2389dba" providerId="LiveId" clId="{30581229-8766-4601-A47E-CB480B8FF4B8}" dt="2024-03-22T20:42:11.008" v="122" actId="26606"/>
          <ac:spMkLst>
            <pc:docMk/>
            <pc:sldMk cId="3941465181" sldId="293"/>
            <ac:spMk id="27" creationId="{08C9B587-E65E-4B52-B37C-ABEBB6E87928}"/>
          </ac:spMkLst>
        </pc:spChg>
        <pc:spChg chg="add del">
          <ac:chgData name="Alessandra Cosma" userId="8d785e29d2389dba" providerId="LiveId" clId="{30581229-8766-4601-A47E-CB480B8FF4B8}" dt="2024-03-21T23:01:51.509" v="19" actId="26606"/>
          <ac:spMkLst>
            <pc:docMk/>
            <pc:sldMk cId="3941465181" sldId="293"/>
            <ac:spMk id="28" creationId="{84D4DDB8-B68F-45B0-9F62-C4279996F672}"/>
          </ac:spMkLst>
        </pc:spChg>
        <pc:spChg chg="add del">
          <ac:chgData name="Alessandra Cosma" userId="8d785e29d2389dba" providerId="LiveId" clId="{30581229-8766-4601-A47E-CB480B8FF4B8}" dt="2024-03-22T20:42:13.352" v="126" actId="26606"/>
          <ac:spMkLst>
            <pc:docMk/>
            <pc:sldMk cId="3941465181" sldId="293"/>
            <ac:spMk id="29" creationId="{026A84AF-6F58-471A-BF1F-10D8C03511C4}"/>
          </ac:spMkLst>
        </pc:spChg>
        <pc:spChg chg="add del">
          <ac:chgData name="Alessandra Cosma" userId="8d785e29d2389dba" providerId="LiveId" clId="{30581229-8766-4601-A47E-CB480B8FF4B8}" dt="2024-03-21T23:00:34.604" v="13" actId="26606"/>
          <ac:spMkLst>
            <pc:docMk/>
            <pc:sldMk cId="3941465181" sldId="293"/>
            <ac:spMk id="30" creationId="{04357C93-F0CB-4A1C-8F77-4E9063789819}"/>
          </ac:spMkLst>
        </pc:spChg>
        <pc:spChg chg="add del">
          <ac:chgData name="Alessandra Cosma" userId="8d785e29d2389dba" providerId="LiveId" clId="{30581229-8766-4601-A47E-CB480B8FF4B8}" dt="2024-03-22T21:09:55.884" v="320" actId="26606"/>
          <ac:spMkLst>
            <pc:docMk/>
            <pc:sldMk cId="3941465181" sldId="293"/>
            <ac:spMk id="31" creationId="{91DC6ABD-215C-4EA8-A483-CEF5B99AB385}"/>
          </ac:spMkLst>
        </pc:spChg>
        <pc:spChg chg="add del">
          <ac:chgData name="Alessandra Cosma" userId="8d785e29d2389dba" providerId="LiveId" clId="{30581229-8766-4601-A47E-CB480B8FF4B8}" dt="2024-03-21T23:01:01.468" v="15" actId="26606"/>
          <ac:spMkLst>
            <pc:docMk/>
            <pc:sldMk cId="3941465181" sldId="293"/>
            <ac:spMk id="32" creationId="{9180DE06-7362-4888-AADA-7AADD57AC49D}"/>
          </ac:spMkLst>
        </pc:spChg>
        <pc:spChg chg="add del">
          <ac:chgData name="Alessandra Cosma" userId="8d785e29d2389dba" providerId="LiveId" clId="{30581229-8766-4601-A47E-CB480B8FF4B8}" dt="2024-03-21T23:01:01.468" v="15" actId="26606"/>
          <ac:spMkLst>
            <pc:docMk/>
            <pc:sldMk cId="3941465181" sldId="293"/>
            <ac:spMk id="35" creationId="{04357C93-F0CB-4A1C-8F77-4E9063789819}"/>
          </ac:spMkLst>
        </pc:spChg>
        <pc:spChg chg="add del">
          <ac:chgData name="Alessandra Cosma" userId="8d785e29d2389dba" providerId="LiveId" clId="{30581229-8766-4601-A47E-CB480B8FF4B8}" dt="2024-03-21T23:01:17.134" v="17" actId="26606"/>
          <ac:spMkLst>
            <pc:docMk/>
            <pc:sldMk cId="3941465181" sldId="293"/>
            <ac:spMk id="37" creationId="{ECC07320-C2CA-4E29-8481-9D9E143C7788}"/>
          </ac:spMkLst>
        </pc:spChg>
        <pc:spChg chg="add del">
          <ac:chgData name="Alessandra Cosma" userId="8d785e29d2389dba" providerId="LiveId" clId="{30581229-8766-4601-A47E-CB480B8FF4B8}" dt="2024-03-21T23:01:17.134" v="17" actId="26606"/>
          <ac:spMkLst>
            <pc:docMk/>
            <pc:sldMk cId="3941465181" sldId="293"/>
            <ac:spMk id="38" creationId="{178FB36B-5BFE-42CA-BC60-1115E0D95EEC}"/>
          </ac:spMkLst>
        </pc:spChg>
        <pc:spChg chg="add del">
          <ac:chgData name="Alessandra Cosma" userId="8d785e29d2389dba" providerId="LiveId" clId="{30581229-8766-4601-A47E-CB480B8FF4B8}" dt="2024-03-21T23:01:51.509" v="19" actId="26606"/>
          <ac:spMkLst>
            <pc:docMk/>
            <pc:sldMk cId="3941465181" sldId="293"/>
            <ac:spMk id="40" creationId="{5DCB5928-DC7D-4612-9922-441966E15627}"/>
          </ac:spMkLst>
        </pc:spChg>
        <pc:spChg chg="add del">
          <ac:chgData name="Alessandra Cosma" userId="8d785e29d2389dba" providerId="LiveId" clId="{30581229-8766-4601-A47E-CB480B8FF4B8}" dt="2024-03-21T23:01:51.509" v="19" actId="26606"/>
          <ac:spMkLst>
            <pc:docMk/>
            <pc:sldMk cId="3941465181" sldId="293"/>
            <ac:spMk id="41" creationId="{682C1161-1736-45EC-99B7-33F3CAE9D517}"/>
          </ac:spMkLst>
        </pc:spChg>
        <pc:spChg chg="add del">
          <ac:chgData name="Alessandra Cosma" userId="8d785e29d2389dba" providerId="LiveId" clId="{30581229-8766-4601-A47E-CB480B8FF4B8}" dt="2024-03-21T23:01:51.509" v="19" actId="26606"/>
          <ac:spMkLst>
            <pc:docMk/>
            <pc:sldMk cId="3941465181" sldId="293"/>
            <ac:spMk id="42" creationId="{AF2F604E-43BE-4DC3-B983-E071523364F8}"/>
          </ac:spMkLst>
        </pc:spChg>
        <pc:spChg chg="add del">
          <ac:chgData name="Alessandra Cosma" userId="8d785e29d2389dba" providerId="LiveId" clId="{30581229-8766-4601-A47E-CB480B8FF4B8}" dt="2024-03-21T23:01:51.509" v="19" actId="26606"/>
          <ac:spMkLst>
            <pc:docMk/>
            <pc:sldMk cId="3941465181" sldId="293"/>
            <ac:spMk id="43" creationId="{08C9B587-E65E-4B52-B37C-ABEBB6E87928}"/>
          </ac:spMkLst>
        </pc:spChg>
        <pc:spChg chg="add del">
          <ac:chgData name="Alessandra Cosma" userId="8d785e29d2389dba" providerId="LiveId" clId="{30581229-8766-4601-A47E-CB480B8FF4B8}" dt="2024-03-22T21:09:55.884" v="320" actId="26606"/>
          <ac:spMkLst>
            <pc:docMk/>
            <pc:sldMk cId="3941465181" sldId="293"/>
            <ac:spMk id="44" creationId="{04357C93-F0CB-4A1C-8F77-4E9063789819}"/>
          </ac:spMkLst>
        </pc:spChg>
        <pc:spChg chg="add del">
          <ac:chgData name="Alessandra Cosma" userId="8d785e29d2389dba" providerId="LiveId" clId="{30581229-8766-4601-A47E-CB480B8FF4B8}" dt="2024-03-22T21:09:55.869" v="319" actId="26606"/>
          <ac:spMkLst>
            <pc:docMk/>
            <pc:sldMk cId="3941465181" sldId="293"/>
            <ac:spMk id="49" creationId="{62542EEC-4F7C-4AE2-933E-EAC8EB3FA378}"/>
          </ac:spMkLst>
        </pc:spChg>
        <pc:spChg chg="add del">
          <ac:chgData name="Alessandra Cosma" userId="8d785e29d2389dba" providerId="LiveId" clId="{30581229-8766-4601-A47E-CB480B8FF4B8}" dt="2024-03-22T21:09:55.869" v="319" actId="26606"/>
          <ac:spMkLst>
            <pc:docMk/>
            <pc:sldMk cId="3941465181" sldId="293"/>
            <ac:spMk id="51" creationId="{B81933D1-5615-42C7-9C0B-4EB7105CCE2D}"/>
          </ac:spMkLst>
        </pc:spChg>
        <pc:spChg chg="add del">
          <ac:chgData name="Alessandra Cosma" userId="8d785e29d2389dba" providerId="LiveId" clId="{30581229-8766-4601-A47E-CB480B8FF4B8}" dt="2024-03-22T21:09:55.869" v="319" actId="26606"/>
          <ac:spMkLst>
            <pc:docMk/>
            <pc:sldMk cId="3941465181" sldId="293"/>
            <ac:spMk id="53" creationId="{19C9EAEA-39D0-4B0E-A0EB-51E7B26740B1}"/>
          </ac:spMkLst>
        </pc:spChg>
        <pc:spChg chg="add del">
          <ac:chgData name="Alessandra Cosma" userId="8d785e29d2389dba" providerId="LiveId" clId="{30581229-8766-4601-A47E-CB480B8FF4B8}" dt="2024-03-22T21:10:39.026" v="329" actId="26606"/>
          <ac:spMkLst>
            <pc:docMk/>
            <pc:sldMk cId="3941465181" sldId="293"/>
            <ac:spMk id="60" creationId="{0671A8AE-40A1-4631-A6B8-581AFF065482}"/>
          </ac:spMkLst>
        </pc:spChg>
        <pc:spChg chg="add del">
          <ac:chgData name="Alessandra Cosma" userId="8d785e29d2389dba" providerId="LiveId" clId="{30581229-8766-4601-A47E-CB480B8FF4B8}" dt="2024-03-22T21:10:39.026" v="329" actId="26606"/>
          <ac:spMkLst>
            <pc:docMk/>
            <pc:sldMk cId="3941465181" sldId="293"/>
            <ac:spMk id="61" creationId="{AB58EF07-17C2-48CF-ABB0-EEF1F17CB8F0}"/>
          </ac:spMkLst>
        </pc:spChg>
        <pc:spChg chg="add del">
          <ac:chgData name="Alessandra Cosma" userId="8d785e29d2389dba" providerId="LiveId" clId="{30581229-8766-4601-A47E-CB480B8FF4B8}" dt="2024-03-22T21:10:39.026" v="329" actId="26606"/>
          <ac:spMkLst>
            <pc:docMk/>
            <pc:sldMk cId="3941465181" sldId="293"/>
            <ac:spMk id="62" creationId="{AF2F604E-43BE-4DC3-B983-E071523364F8}"/>
          </ac:spMkLst>
        </pc:spChg>
        <pc:spChg chg="add del">
          <ac:chgData name="Alessandra Cosma" userId="8d785e29d2389dba" providerId="LiveId" clId="{30581229-8766-4601-A47E-CB480B8FF4B8}" dt="2024-03-22T21:10:39.026" v="329" actId="26606"/>
          <ac:spMkLst>
            <pc:docMk/>
            <pc:sldMk cId="3941465181" sldId="293"/>
            <ac:spMk id="63" creationId="{08C9B587-E65E-4B52-B37C-ABEBB6E87928}"/>
          </ac:spMkLst>
        </pc:spChg>
        <pc:spChg chg="add del">
          <ac:chgData name="Alessandra Cosma" userId="8d785e29d2389dba" providerId="LiveId" clId="{30581229-8766-4601-A47E-CB480B8FF4B8}" dt="2024-03-22T21:10:23.732" v="324" actId="26606"/>
          <ac:spMkLst>
            <pc:docMk/>
            <pc:sldMk cId="3941465181" sldId="293"/>
            <ac:spMk id="68" creationId="{42A4FC2C-047E-45A5-965D-8E1E3BF09BC6}"/>
          </ac:spMkLst>
        </pc:spChg>
        <pc:spChg chg="add del">
          <ac:chgData name="Alessandra Cosma" userId="8d785e29d2389dba" providerId="LiveId" clId="{30581229-8766-4601-A47E-CB480B8FF4B8}" dt="2024-03-22T21:10:29.338" v="326" actId="26606"/>
          <ac:spMkLst>
            <pc:docMk/>
            <pc:sldMk cId="3941465181" sldId="293"/>
            <ac:spMk id="70" creationId="{E2384209-CB15-4CDF-9D31-C44FD9A3F20D}"/>
          </ac:spMkLst>
        </pc:spChg>
        <pc:spChg chg="add del">
          <ac:chgData name="Alessandra Cosma" userId="8d785e29d2389dba" providerId="LiveId" clId="{30581229-8766-4601-A47E-CB480B8FF4B8}" dt="2024-03-22T21:10:29.338" v="326" actId="26606"/>
          <ac:spMkLst>
            <pc:docMk/>
            <pc:sldMk cId="3941465181" sldId="293"/>
            <ac:spMk id="71" creationId="{AB8C311F-7253-4AED-9701-7FC0708C41C7}"/>
          </ac:spMkLst>
        </pc:spChg>
        <pc:spChg chg="add del">
          <ac:chgData name="Alessandra Cosma" userId="8d785e29d2389dba" providerId="LiveId" clId="{30581229-8766-4601-A47E-CB480B8FF4B8}" dt="2024-03-22T21:10:29.338" v="326" actId="26606"/>
          <ac:spMkLst>
            <pc:docMk/>
            <pc:sldMk cId="3941465181" sldId="293"/>
            <ac:spMk id="72" creationId="{2633B3B5-CC90-43F0-8714-D31D1F3F0209}"/>
          </ac:spMkLst>
        </pc:spChg>
        <pc:spChg chg="add del">
          <ac:chgData name="Alessandra Cosma" userId="8d785e29d2389dba" providerId="LiveId" clId="{30581229-8766-4601-A47E-CB480B8FF4B8}" dt="2024-03-22T21:10:29.338" v="326" actId="26606"/>
          <ac:spMkLst>
            <pc:docMk/>
            <pc:sldMk cId="3941465181" sldId="293"/>
            <ac:spMk id="74" creationId="{A8D57A06-A426-446D-B02C-A2DC6B62E45E}"/>
          </ac:spMkLst>
        </pc:spChg>
        <pc:spChg chg="add del">
          <ac:chgData name="Alessandra Cosma" userId="8d785e29d2389dba" providerId="LiveId" clId="{30581229-8766-4601-A47E-CB480B8FF4B8}" dt="2024-03-22T21:10:39.006" v="328" actId="26606"/>
          <ac:spMkLst>
            <pc:docMk/>
            <pc:sldMk cId="3941465181" sldId="293"/>
            <ac:spMk id="76" creationId="{AB8C311F-7253-4AED-9701-7FC0708C41C7}"/>
          </ac:spMkLst>
        </pc:spChg>
        <pc:spChg chg="add del">
          <ac:chgData name="Alessandra Cosma" userId="8d785e29d2389dba" providerId="LiveId" clId="{30581229-8766-4601-A47E-CB480B8FF4B8}" dt="2024-03-22T21:10:39.006" v="328" actId="26606"/>
          <ac:spMkLst>
            <pc:docMk/>
            <pc:sldMk cId="3941465181" sldId="293"/>
            <ac:spMk id="77" creationId="{E2384209-CB15-4CDF-9D31-C44FD9A3F20D}"/>
          </ac:spMkLst>
        </pc:spChg>
        <pc:spChg chg="add del">
          <ac:chgData name="Alessandra Cosma" userId="8d785e29d2389dba" providerId="LiveId" clId="{30581229-8766-4601-A47E-CB480B8FF4B8}" dt="2024-03-22T21:10:39.006" v="328" actId="26606"/>
          <ac:spMkLst>
            <pc:docMk/>
            <pc:sldMk cId="3941465181" sldId="293"/>
            <ac:spMk id="78" creationId="{2633B3B5-CC90-43F0-8714-D31D1F3F0209}"/>
          </ac:spMkLst>
        </pc:spChg>
        <pc:spChg chg="add del">
          <ac:chgData name="Alessandra Cosma" userId="8d785e29d2389dba" providerId="LiveId" clId="{30581229-8766-4601-A47E-CB480B8FF4B8}" dt="2024-03-22T21:10:39.006" v="328" actId="26606"/>
          <ac:spMkLst>
            <pc:docMk/>
            <pc:sldMk cId="3941465181" sldId="293"/>
            <ac:spMk id="79" creationId="{A8D57A06-A426-446D-B02C-A2DC6B62E45E}"/>
          </ac:spMkLst>
        </pc:spChg>
        <pc:spChg chg="add">
          <ac:chgData name="Alessandra Cosma" userId="8d785e29d2389dba" providerId="LiveId" clId="{30581229-8766-4601-A47E-CB480B8FF4B8}" dt="2024-03-22T21:10:39.026" v="329" actId="26606"/>
          <ac:spMkLst>
            <pc:docMk/>
            <pc:sldMk cId="3941465181" sldId="293"/>
            <ac:spMk id="80" creationId="{3ECA69A1-7536-43AC-85EF-C7106179F5ED}"/>
          </ac:spMkLst>
        </pc:spChg>
        <pc:spChg chg="add">
          <ac:chgData name="Alessandra Cosma" userId="8d785e29d2389dba" providerId="LiveId" clId="{30581229-8766-4601-A47E-CB480B8FF4B8}" dt="2024-03-22T21:10:39.026" v="329" actId="26606"/>
          <ac:spMkLst>
            <pc:docMk/>
            <pc:sldMk cId="3941465181" sldId="293"/>
            <ac:spMk id="81" creationId="{F3060C83-F051-4F0E-ABAD-AA0DFC48B218}"/>
          </ac:spMkLst>
        </pc:spChg>
        <pc:spChg chg="add">
          <ac:chgData name="Alessandra Cosma" userId="8d785e29d2389dba" providerId="LiveId" clId="{30581229-8766-4601-A47E-CB480B8FF4B8}" dt="2024-03-22T21:10:39.026" v="329" actId="26606"/>
          <ac:spMkLst>
            <pc:docMk/>
            <pc:sldMk cId="3941465181" sldId="293"/>
            <ac:spMk id="82" creationId="{83C98ABE-055B-441F-B07E-44F97F083C39}"/>
          </ac:spMkLst>
        </pc:spChg>
        <pc:spChg chg="add">
          <ac:chgData name="Alessandra Cosma" userId="8d785e29d2389dba" providerId="LiveId" clId="{30581229-8766-4601-A47E-CB480B8FF4B8}" dt="2024-03-22T21:10:39.026" v="329" actId="26606"/>
          <ac:spMkLst>
            <pc:docMk/>
            <pc:sldMk cId="3941465181" sldId="293"/>
            <ac:spMk id="83" creationId="{29FDB030-9B49-4CED-8CCD-4D99382388AC}"/>
          </ac:spMkLst>
        </pc:spChg>
        <pc:spChg chg="add">
          <ac:chgData name="Alessandra Cosma" userId="8d785e29d2389dba" providerId="LiveId" clId="{30581229-8766-4601-A47E-CB480B8FF4B8}" dt="2024-03-22T21:10:39.026" v="329" actId="26606"/>
          <ac:spMkLst>
            <pc:docMk/>
            <pc:sldMk cId="3941465181" sldId="293"/>
            <ac:spMk id="84" creationId="{3783CA14-24A1-485C-8B30-D6A5D87987AD}"/>
          </ac:spMkLst>
        </pc:spChg>
        <pc:spChg chg="add">
          <ac:chgData name="Alessandra Cosma" userId="8d785e29d2389dba" providerId="LiveId" clId="{30581229-8766-4601-A47E-CB480B8FF4B8}" dt="2024-03-22T21:10:39.026" v="329" actId="26606"/>
          <ac:spMkLst>
            <pc:docMk/>
            <pc:sldMk cId="3941465181" sldId="293"/>
            <ac:spMk id="85" creationId="{9A97C86A-04D6-40F7-AE84-31AB43E6A846}"/>
          </ac:spMkLst>
        </pc:spChg>
        <pc:spChg chg="add">
          <ac:chgData name="Alessandra Cosma" userId="8d785e29d2389dba" providerId="LiveId" clId="{30581229-8766-4601-A47E-CB480B8FF4B8}" dt="2024-03-22T21:10:39.026" v="329" actId="26606"/>
          <ac:spMkLst>
            <pc:docMk/>
            <pc:sldMk cId="3941465181" sldId="293"/>
            <ac:spMk id="86" creationId="{FF9F2414-84E8-453E-B1F3-389FDE8192D9}"/>
          </ac:spMkLst>
        </pc:spChg>
        <pc:grpChg chg="add del">
          <ac:chgData name="Alessandra Cosma" userId="8d785e29d2389dba" providerId="LiveId" clId="{30581229-8766-4601-A47E-CB480B8FF4B8}" dt="2024-03-22T20:42:13.367" v="127" actId="26606"/>
          <ac:grpSpMkLst>
            <pc:docMk/>
            <pc:sldMk cId="3941465181" sldId="293"/>
            <ac:grpSpMk id="16" creationId="{032D8612-31EB-44CF-A1D0-14FD4C705424}"/>
          </ac:grpSpMkLst>
        </pc:grpChg>
        <pc:grpChg chg="add del">
          <ac:chgData name="Alessandra Cosma" userId="8d785e29d2389dba" providerId="LiveId" clId="{30581229-8766-4601-A47E-CB480B8FF4B8}" dt="2024-03-21T23:00:34.604" v="13" actId="26606"/>
          <ac:grpSpMkLst>
            <pc:docMk/>
            <pc:sldMk cId="3941465181" sldId="293"/>
            <ac:grpSpMk id="26" creationId="{3AF6A671-C637-4547-85F4-51B6D1881399}"/>
          </ac:grpSpMkLst>
        </pc:grpChg>
        <pc:grpChg chg="add del">
          <ac:chgData name="Alessandra Cosma" userId="8d785e29d2389dba" providerId="LiveId" clId="{30581229-8766-4601-A47E-CB480B8FF4B8}" dt="2024-03-21T23:01:01.468" v="15" actId="26606"/>
          <ac:grpSpMkLst>
            <pc:docMk/>
            <pc:sldMk cId="3941465181" sldId="293"/>
            <ac:grpSpMk id="33" creationId="{3AF6A671-C637-4547-85F4-51B6D1881399}"/>
          </ac:grpSpMkLst>
        </pc:grpChg>
        <pc:grpChg chg="add del">
          <ac:chgData name="Alessandra Cosma" userId="8d785e29d2389dba" providerId="LiveId" clId="{30581229-8766-4601-A47E-CB480B8FF4B8}" dt="2024-03-22T21:09:55.884" v="320" actId="26606"/>
          <ac:grpSpMkLst>
            <pc:docMk/>
            <pc:sldMk cId="3941465181" sldId="293"/>
            <ac:grpSpMk id="34" creationId="{3AF6A671-C637-4547-85F4-51B6D1881399}"/>
          </ac:grpSpMkLst>
        </pc:grpChg>
        <pc:grpChg chg="add del">
          <ac:chgData name="Alessandra Cosma" userId="8d785e29d2389dba" providerId="LiveId" clId="{30581229-8766-4601-A47E-CB480B8FF4B8}" dt="2024-03-22T21:09:55.869" v="319" actId="26606"/>
          <ac:grpSpMkLst>
            <pc:docMk/>
            <pc:sldMk cId="3941465181" sldId="293"/>
            <ac:grpSpMk id="55" creationId="{032D8612-31EB-44CF-A1D0-14FD4C705424}"/>
          </ac:grpSpMkLst>
        </pc:grpChg>
        <pc:picChg chg="mod ord">
          <ac:chgData name="Alessandra Cosma" userId="8d785e29d2389dba" providerId="LiveId" clId="{30581229-8766-4601-A47E-CB480B8FF4B8}" dt="2024-03-22T21:10:39.026" v="329" actId="26606"/>
          <ac:picMkLst>
            <pc:docMk/>
            <pc:sldMk cId="3941465181" sldId="293"/>
            <ac:picMk id="5" creationId="{705E830F-7F63-4BD0-B1F2-118BC6A6B88D}"/>
          </ac:picMkLst>
        </pc:picChg>
      </pc:sldChg>
      <pc:sldChg chg="del">
        <pc:chgData name="Alessandra Cosma" userId="8d785e29d2389dba" providerId="LiveId" clId="{30581229-8766-4601-A47E-CB480B8FF4B8}" dt="2024-03-21T22:59:03.831" v="2" actId="47"/>
        <pc:sldMkLst>
          <pc:docMk/>
          <pc:sldMk cId="2273431376" sldId="294"/>
        </pc:sldMkLst>
      </pc:sldChg>
      <pc:sldChg chg="addSp delSp modSp new mod">
        <pc:chgData name="Alessandra Cosma" userId="8d785e29d2389dba" providerId="LiveId" clId="{30581229-8766-4601-A47E-CB480B8FF4B8}" dt="2024-03-22T20:34:34.527" v="53" actId="1076"/>
        <pc:sldMkLst>
          <pc:docMk/>
          <pc:sldMk cId="589586783" sldId="297"/>
        </pc:sldMkLst>
        <pc:spChg chg="mod">
          <ac:chgData name="Alessandra Cosma" userId="8d785e29d2389dba" providerId="LiveId" clId="{30581229-8766-4601-A47E-CB480B8FF4B8}" dt="2024-03-22T20:34:18.221" v="52" actId="1076"/>
          <ac:spMkLst>
            <pc:docMk/>
            <pc:sldMk cId="589586783" sldId="297"/>
            <ac:spMk id="2" creationId="{B7D753F4-9C90-422B-BA30-A70F26442037}"/>
          </ac:spMkLst>
        </pc:spChg>
        <pc:spChg chg="del">
          <ac:chgData name="Alessandra Cosma" userId="8d785e29d2389dba" providerId="LiveId" clId="{30581229-8766-4601-A47E-CB480B8FF4B8}" dt="2024-03-22T20:32:50.165" v="24" actId="478"/>
          <ac:spMkLst>
            <pc:docMk/>
            <pc:sldMk cId="589586783" sldId="297"/>
            <ac:spMk id="3" creationId="{B68FD8E5-3B9B-4E4C-80BD-3787739268EB}"/>
          </ac:spMkLst>
        </pc:spChg>
        <pc:picChg chg="add mod">
          <ac:chgData name="Alessandra Cosma" userId="8d785e29d2389dba" providerId="LiveId" clId="{30581229-8766-4601-A47E-CB480B8FF4B8}" dt="2024-03-22T20:34:34.527" v="53" actId="1076"/>
          <ac:picMkLst>
            <pc:docMk/>
            <pc:sldMk cId="589586783" sldId="297"/>
            <ac:picMk id="5" creationId="{490E7689-909A-45BC-ADED-E0B5D002DE7F}"/>
          </ac:picMkLst>
        </pc:picChg>
      </pc:sldChg>
      <pc:sldChg chg="del">
        <pc:chgData name="Alessandra Cosma" userId="8d785e29d2389dba" providerId="LiveId" clId="{30581229-8766-4601-A47E-CB480B8FF4B8}" dt="2024-03-21T22:59:01.402" v="1" actId="47"/>
        <pc:sldMkLst>
          <pc:docMk/>
          <pc:sldMk cId="3882351613" sldId="297"/>
        </pc:sldMkLst>
      </pc:sldChg>
      <pc:sldChg chg="addSp delSp modSp new mod">
        <pc:chgData name="Alessandra Cosma" userId="8d785e29d2389dba" providerId="LiveId" clId="{30581229-8766-4601-A47E-CB480B8FF4B8}" dt="2024-03-22T20:58:53.952" v="300" actId="1076"/>
        <pc:sldMkLst>
          <pc:docMk/>
          <pc:sldMk cId="3107630131" sldId="298"/>
        </pc:sldMkLst>
        <pc:spChg chg="del">
          <ac:chgData name="Alessandra Cosma" userId="8d785e29d2389dba" providerId="LiveId" clId="{30581229-8766-4601-A47E-CB480B8FF4B8}" dt="2024-03-22T20:48:25.581" v="133" actId="478"/>
          <ac:spMkLst>
            <pc:docMk/>
            <pc:sldMk cId="3107630131" sldId="298"/>
            <ac:spMk id="2" creationId="{ADA45D2D-BAEA-46A0-AB6E-A863CCE078AD}"/>
          </ac:spMkLst>
        </pc:spChg>
        <pc:spChg chg="del">
          <ac:chgData name="Alessandra Cosma" userId="8d785e29d2389dba" providerId="LiveId" clId="{30581229-8766-4601-A47E-CB480B8FF4B8}" dt="2024-03-22T20:48:31.700" v="134" actId="478"/>
          <ac:spMkLst>
            <pc:docMk/>
            <pc:sldMk cId="3107630131" sldId="298"/>
            <ac:spMk id="3" creationId="{CC0BEC3C-27D6-4B76-88AA-DE0728220B15}"/>
          </ac:spMkLst>
        </pc:spChg>
        <pc:graphicFrameChg chg="add mod modGraphic">
          <ac:chgData name="Alessandra Cosma" userId="8d785e29d2389dba" providerId="LiveId" clId="{30581229-8766-4601-A47E-CB480B8FF4B8}" dt="2024-03-22T20:58:53.952" v="300" actId="1076"/>
          <ac:graphicFrameMkLst>
            <pc:docMk/>
            <pc:sldMk cId="3107630131" sldId="298"/>
            <ac:graphicFrameMk id="6" creationId="{D0A89601-F743-4976-9ED1-C178E78F740C}"/>
          </ac:graphicFrameMkLst>
        </pc:graphicFrameChg>
        <pc:picChg chg="add mod">
          <ac:chgData name="Alessandra Cosma" userId="8d785e29d2389dba" providerId="LiveId" clId="{30581229-8766-4601-A47E-CB480B8FF4B8}" dt="2024-03-22T20:53:28.700" v="291" actId="1076"/>
          <ac:picMkLst>
            <pc:docMk/>
            <pc:sldMk cId="3107630131" sldId="298"/>
            <ac:picMk id="5" creationId="{FB64D22E-649D-45FC-88BE-9C3FA8C0BD57}"/>
          </ac:picMkLst>
        </pc:picChg>
      </pc:sldChg>
      <pc:sldChg chg="del">
        <pc:chgData name="Alessandra Cosma" userId="8d785e29d2389dba" providerId="LiveId" clId="{30581229-8766-4601-A47E-CB480B8FF4B8}" dt="2024-03-21T22:58:59.667" v="0" actId="47"/>
        <pc:sldMkLst>
          <pc:docMk/>
          <pc:sldMk cId="3297634513" sldId="298"/>
        </pc:sldMkLst>
      </pc:sldChg>
      <pc:sldChg chg="addSp delSp modSp new mod ord">
        <pc:chgData name="Alessandra Cosma" userId="8d785e29d2389dba" providerId="LiveId" clId="{30581229-8766-4601-A47E-CB480B8FF4B8}" dt="2024-03-22T21:15:12.396" v="339"/>
        <pc:sldMkLst>
          <pc:docMk/>
          <pc:sldMk cId="2518508694" sldId="299"/>
        </pc:sldMkLst>
        <pc:spChg chg="del">
          <ac:chgData name="Alessandra Cosma" userId="8d785e29d2389dba" providerId="LiveId" clId="{30581229-8766-4601-A47E-CB480B8FF4B8}" dt="2024-03-22T21:13:11.597" v="333" actId="478"/>
          <ac:spMkLst>
            <pc:docMk/>
            <pc:sldMk cId="2518508694" sldId="299"/>
            <ac:spMk id="2" creationId="{73FECB5B-6CB1-4B84-96BF-BA1B56B1F408}"/>
          </ac:spMkLst>
        </pc:spChg>
        <pc:spChg chg="del">
          <ac:chgData name="Alessandra Cosma" userId="8d785e29d2389dba" providerId="LiveId" clId="{30581229-8766-4601-A47E-CB480B8FF4B8}" dt="2024-03-22T21:13:18.438" v="334" actId="478"/>
          <ac:spMkLst>
            <pc:docMk/>
            <pc:sldMk cId="2518508694" sldId="299"/>
            <ac:spMk id="3" creationId="{AC926202-A313-4894-B4CC-B365A879D89E}"/>
          </ac:spMkLst>
        </pc:spChg>
        <pc:picChg chg="add mod">
          <ac:chgData name="Alessandra Cosma" userId="8d785e29d2389dba" providerId="LiveId" clId="{30581229-8766-4601-A47E-CB480B8FF4B8}" dt="2024-03-22T21:13:36.350" v="337" actId="1076"/>
          <ac:picMkLst>
            <pc:docMk/>
            <pc:sldMk cId="2518508694" sldId="299"/>
            <ac:picMk id="5" creationId="{DB4548E2-550D-4125-A98D-98B1E2322C8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9E5F5B-F924-48AC-AC55-C0F31BC24D3D}" type="datetimeFigureOut">
              <a:rPr lang="en-US" smtClean="0"/>
              <a:pPr/>
              <a:t>11/16/2024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798992-4444-45E2-A3DA-7AEF93601F17}" type="slidenum">
              <a:rPr lang="en-US" smtClean="0"/>
              <a:pPr/>
              <a:t>‹N›</a:t>
            </a:fld>
            <a:endParaRPr lang="en-US"/>
          </a:p>
        </p:txBody>
      </p:sp>
    </p:spTree>
    <p:extLst>
      <p:ext uri="{BB962C8B-B14F-4D97-AF65-F5344CB8AC3E}">
        <p14:creationId xmlns="" xmlns:p14="http://schemas.microsoft.com/office/powerpoint/2010/main" val="4154493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IL tasso grezzo</a:t>
            </a:r>
            <a:r>
              <a:rPr lang="it-IT" baseline="0" dirty="0" smtClean="0"/>
              <a:t> rispetto al tasso standardizzato non tiene conto della distribuzione della popolazione per età</a:t>
            </a:r>
            <a:endParaRPr lang="it-IT" dirty="0"/>
          </a:p>
        </p:txBody>
      </p:sp>
      <p:sp>
        <p:nvSpPr>
          <p:cNvPr id="4" name="Segnaposto numero diapositiva 3"/>
          <p:cNvSpPr>
            <a:spLocks noGrp="1"/>
          </p:cNvSpPr>
          <p:nvPr>
            <p:ph type="sldNum" sz="quarter" idx="10"/>
          </p:nvPr>
        </p:nvSpPr>
        <p:spPr/>
        <p:txBody>
          <a:bodyPr/>
          <a:lstStyle/>
          <a:p>
            <a:fld id="{09798992-4444-45E2-A3DA-7AEF93601F17}"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Una volta stabilita la diagnosi di diabete è importante stabilire un piano strutturato  per la valutazione medica/infermieristica/dietistica complessiva del paziente</a:t>
            </a:r>
            <a:endParaRPr lang="en-US" dirty="0"/>
          </a:p>
        </p:txBody>
      </p:sp>
      <p:sp>
        <p:nvSpPr>
          <p:cNvPr id="4" name="Slide Number Placeholder 3"/>
          <p:cNvSpPr>
            <a:spLocks noGrp="1"/>
          </p:cNvSpPr>
          <p:nvPr>
            <p:ph type="sldNum" sz="quarter" idx="5"/>
          </p:nvPr>
        </p:nvSpPr>
        <p:spPr/>
        <p:txBody>
          <a:bodyPr/>
          <a:lstStyle/>
          <a:p>
            <a:fld id="{09798992-4444-45E2-A3DA-7AEF93601F17}" type="slidenum">
              <a:rPr lang="en-US" smtClean="0"/>
              <a:pPr/>
              <a:t>25</a:t>
            </a:fld>
            <a:endParaRPr lang="en-US"/>
          </a:p>
        </p:txBody>
      </p:sp>
    </p:spTree>
    <p:extLst>
      <p:ext uri="{BB962C8B-B14F-4D97-AF65-F5344CB8AC3E}">
        <p14:creationId xmlns="" xmlns:p14="http://schemas.microsoft.com/office/powerpoint/2010/main" val="28319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Una volta stabilita la diagnosi di diabete è importante stabilire un piano strutturato  per la valutazione medica/infermieristica/dietistica complessiva del paziente</a:t>
            </a:r>
            <a:endParaRPr lang="en-US" dirty="0"/>
          </a:p>
        </p:txBody>
      </p:sp>
      <p:sp>
        <p:nvSpPr>
          <p:cNvPr id="4" name="Slide Number Placeholder 3"/>
          <p:cNvSpPr>
            <a:spLocks noGrp="1"/>
          </p:cNvSpPr>
          <p:nvPr>
            <p:ph type="sldNum" sz="quarter" idx="5"/>
          </p:nvPr>
        </p:nvSpPr>
        <p:spPr/>
        <p:txBody>
          <a:bodyPr/>
          <a:lstStyle/>
          <a:p>
            <a:fld id="{09798992-4444-45E2-A3DA-7AEF93601F17}" type="slidenum">
              <a:rPr lang="en-US" smtClean="0"/>
              <a:pPr/>
              <a:t>26</a:t>
            </a:fld>
            <a:endParaRPr lang="en-US"/>
          </a:p>
        </p:txBody>
      </p:sp>
    </p:spTree>
    <p:extLst>
      <p:ext uri="{BB962C8B-B14F-4D97-AF65-F5344CB8AC3E}">
        <p14:creationId xmlns="" xmlns:p14="http://schemas.microsoft.com/office/powerpoint/2010/main" val="3459156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Una volta stabilita la diagnosi di diabete è importante stabilire un piano strutturato  per la valutazione medica/infermiesristica/dietistica complessiva del paziente</a:t>
            </a:r>
            <a:endParaRPr lang="en-US" dirty="0"/>
          </a:p>
        </p:txBody>
      </p:sp>
      <p:sp>
        <p:nvSpPr>
          <p:cNvPr id="4" name="Slide Number Placeholder 3"/>
          <p:cNvSpPr>
            <a:spLocks noGrp="1"/>
          </p:cNvSpPr>
          <p:nvPr>
            <p:ph type="sldNum" sz="quarter" idx="5"/>
          </p:nvPr>
        </p:nvSpPr>
        <p:spPr/>
        <p:txBody>
          <a:bodyPr/>
          <a:lstStyle/>
          <a:p>
            <a:fld id="{09798992-4444-45E2-A3DA-7AEF93601F17}" type="slidenum">
              <a:rPr lang="en-US" smtClean="0"/>
              <a:pPr/>
              <a:t>27</a:t>
            </a:fld>
            <a:endParaRPr lang="en-US"/>
          </a:p>
        </p:txBody>
      </p:sp>
    </p:spTree>
    <p:extLst>
      <p:ext uri="{BB962C8B-B14F-4D97-AF65-F5344CB8AC3E}">
        <p14:creationId xmlns="" xmlns:p14="http://schemas.microsoft.com/office/powerpoint/2010/main" val="593913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Una volta stabilita la diagnosi di diabete è importante stabilire un piano strutturato  per la valutazione medica/infermiesristica/dietistica complessiva del paziente</a:t>
            </a:r>
            <a:endParaRPr lang="en-US" dirty="0"/>
          </a:p>
        </p:txBody>
      </p:sp>
      <p:sp>
        <p:nvSpPr>
          <p:cNvPr id="4" name="Slide Number Placeholder 3"/>
          <p:cNvSpPr>
            <a:spLocks noGrp="1"/>
          </p:cNvSpPr>
          <p:nvPr>
            <p:ph type="sldNum" sz="quarter" idx="5"/>
          </p:nvPr>
        </p:nvSpPr>
        <p:spPr/>
        <p:txBody>
          <a:bodyPr/>
          <a:lstStyle/>
          <a:p>
            <a:fld id="{09798992-4444-45E2-A3DA-7AEF93601F17}" type="slidenum">
              <a:rPr lang="en-US" smtClean="0"/>
              <a:pPr/>
              <a:t>28</a:t>
            </a:fld>
            <a:endParaRPr lang="en-US"/>
          </a:p>
        </p:txBody>
      </p:sp>
    </p:spTree>
    <p:extLst>
      <p:ext uri="{BB962C8B-B14F-4D97-AF65-F5344CB8AC3E}">
        <p14:creationId xmlns="" xmlns:p14="http://schemas.microsoft.com/office/powerpoint/2010/main" val="3173592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DM</a:t>
            </a:r>
            <a:r>
              <a:rPr lang="en-US" baseline="0" dirty="0" smtClean="0"/>
              <a:t> </a:t>
            </a:r>
            <a:r>
              <a:rPr lang="en-US" baseline="0" dirty="0" err="1" smtClean="0"/>
              <a:t>tipo</a:t>
            </a:r>
            <a:r>
              <a:rPr lang="en-US" baseline="0" dirty="0" smtClean="0"/>
              <a:t> 2 90%</a:t>
            </a:r>
            <a:endParaRPr lang="en-US" dirty="0"/>
          </a:p>
        </p:txBody>
      </p:sp>
      <p:sp>
        <p:nvSpPr>
          <p:cNvPr id="4" name="Slide Number Placeholder 3"/>
          <p:cNvSpPr>
            <a:spLocks noGrp="1"/>
          </p:cNvSpPr>
          <p:nvPr>
            <p:ph type="sldNum" sz="quarter" idx="5"/>
          </p:nvPr>
        </p:nvSpPr>
        <p:spPr/>
        <p:txBody>
          <a:bodyPr/>
          <a:lstStyle/>
          <a:p>
            <a:fld id="{09798992-4444-45E2-A3DA-7AEF93601F17}" type="slidenum">
              <a:rPr lang="en-US" smtClean="0"/>
              <a:pPr/>
              <a:t>3</a:t>
            </a:fld>
            <a:endParaRPr lang="en-US"/>
          </a:p>
        </p:txBody>
      </p:sp>
    </p:spTree>
    <p:extLst>
      <p:ext uri="{BB962C8B-B14F-4D97-AF65-F5344CB8AC3E}">
        <p14:creationId xmlns="" xmlns:p14="http://schemas.microsoft.com/office/powerpoint/2010/main" val="3822806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Diabete: gruppo eterogeneo di malattie che hanno in comune l’iperglicemia</a:t>
            </a:r>
          </a:p>
          <a:p>
            <a:r>
              <a:rPr lang="it-IT" dirty="0"/>
              <a:t>DM 2 va dal 85al 95% </a:t>
            </a:r>
            <a:endParaRPr lang="en-US" dirty="0"/>
          </a:p>
        </p:txBody>
      </p:sp>
      <p:sp>
        <p:nvSpPr>
          <p:cNvPr id="4" name="Slide Number Placeholder 3"/>
          <p:cNvSpPr>
            <a:spLocks noGrp="1"/>
          </p:cNvSpPr>
          <p:nvPr>
            <p:ph type="sldNum" sz="quarter" idx="5"/>
          </p:nvPr>
        </p:nvSpPr>
        <p:spPr/>
        <p:txBody>
          <a:bodyPr/>
          <a:lstStyle/>
          <a:p>
            <a:fld id="{09798992-4444-45E2-A3DA-7AEF93601F17}" type="slidenum">
              <a:rPr lang="en-US" smtClean="0"/>
              <a:pPr/>
              <a:t>5</a:t>
            </a:fld>
            <a:endParaRPr lang="en-US"/>
          </a:p>
        </p:txBody>
      </p:sp>
    </p:spTree>
    <p:extLst>
      <p:ext uri="{BB962C8B-B14F-4D97-AF65-F5344CB8AC3E}">
        <p14:creationId xmlns="" xmlns:p14="http://schemas.microsoft.com/office/powerpoint/2010/main" val="3822806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798992-4444-45E2-A3DA-7AEF93601F17}" type="slidenum">
              <a:rPr lang="en-US" smtClean="0"/>
              <a:pPr/>
              <a:t>8</a:t>
            </a:fld>
            <a:endParaRPr lang="en-US"/>
          </a:p>
        </p:txBody>
      </p:sp>
    </p:spTree>
    <p:extLst>
      <p:ext uri="{BB962C8B-B14F-4D97-AF65-F5344CB8AC3E}">
        <p14:creationId xmlns="" xmlns:p14="http://schemas.microsoft.com/office/powerpoint/2010/main" val="2100092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798992-4444-45E2-A3DA-7AEF93601F17}" type="slidenum">
              <a:rPr lang="en-US" smtClean="0"/>
              <a:pPr/>
              <a:t>10</a:t>
            </a:fld>
            <a:endParaRPr lang="en-US"/>
          </a:p>
        </p:txBody>
      </p:sp>
    </p:spTree>
    <p:extLst>
      <p:ext uri="{BB962C8B-B14F-4D97-AF65-F5344CB8AC3E}">
        <p14:creationId xmlns="" xmlns:p14="http://schemas.microsoft.com/office/powerpoint/2010/main" val="612684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798992-4444-45E2-A3DA-7AEF93601F17}" type="slidenum">
              <a:rPr lang="en-US" smtClean="0"/>
              <a:pPr/>
              <a:t>11</a:t>
            </a:fld>
            <a:endParaRPr lang="en-US"/>
          </a:p>
        </p:txBody>
      </p:sp>
    </p:spTree>
    <p:extLst>
      <p:ext uri="{BB962C8B-B14F-4D97-AF65-F5344CB8AC3E}">
        <p14:creationId xmlns="" xmlns:p14="http://schemas.microsoft.com/office/powerpoint/2010/main" val="2224512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Europa DM più frequente negli uomini</a:t>
            </a:r>
          </a:p>
          <a:p>
            <a:r>
              <a:rPr lang="it-IT" dirty="0"/>
              <a:t>Medio –oriente più frequente nella donna</a:t>
            </a:r>
            <a:endParaRPr lang="en-US" dirty="0"/>
          </a:p>
        </p:txBody>
      </p:sp>
      <p:sp>
        <p:nvSpPr>
          <p:cNvPr id="4" name="Slide Number Placeholder 3"/>
          <p:cNvSpPr>
            <a:spLocks noGrp="1"/>
          </p:cNvSpPr>
          <p:nvPr>
            <p:ph type="sldNum" sz="quarter" idx="5"/>
          </p:nvPr>
        </p:nvSpPr>
        <p:spPr/>
        <p:txBody>
          <a:bodyPr/>
          <a:lstStyle/>
          <a:p>
            <a:fld id="{09798992-4444-45E2-A3DA-7AEF93601F17}" type="slidenum">
              <a:rPr lang="en-US" smtClean="0"/>
              <a:pPr/>
              <a:t>12</a:t>
            </a:fld>
            <a:endParaRPr lang="en-US"/>
          </a:p>
        </p:txBody>
      </p:sp>
    </p:spTree>
    <p:extLst>
      <p:ext uri="{BB962C8B-B14F-4D97-AF65-F5344CB8AC3E}">
        <p14:creationId xmlns="" xmlns:p14="http://schemas.microsoft.com/office/powerpoint/2010/main" val="909803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Obiettivo di screening: evidenziare i pazienti asintomatici che hanno diabete o prediabete</a:t>
            </a:r>
          </a:p>
          <a:p>
            <a:r>
              <a:rPr lang="it-IT" dirty="0"/>
              <a:t>Prechè è importate lo screening</a:t>
            </a:r>
          </a:p>
          <a:p>
            <a:r>
              <a:rPr lang="it-IT" dirty="0"/>
              <a:t>Molti pazienti che hanno i criteri diagnostici per diabete non sannoi di averlo</a:t>
            </a:r>
          </a:p>
          <a:p>
            <a:r>
              <a:rPr lang="it-IT" dirty="0"/>
              <a:t>Il diabete tipoi 2 può essere presnete già 10 anni prima della diagnosi</a:t>
            </a:r>
          </a:p>
          <a:p>
            <a:r>
              <a:rPr lang="it-IT" dirty="0"/>
              <a:t>Quando viene formulata la diagnosi alcuni pazienti hanno già una o più complicanze</a:t>
            </a:r>
          </a:p>
          <a:p>
            <a:endParaRPr lang="en-US" dirty="0"/>
          </a:p>
        </p:txBody>
      </p:sp>
      <p:sp>
        <p:nvSpPr>
          <p:cNvPr id="4" name="Slide Number Placeholder 3"/>
          <p:cNvSpPr>
            <a:spLocks noGrp="1"/>
          </p:cNvSpPr>
          <p:nvPr>
            <p:ph type="sldNum" sz="quarter" idx="5"/>
          </p:nvPr>
        </p:nvSpPr>
        <p:spPr/>
        <p:txBody>
          <a:bodyPr/>
          <a:lstStyle/>
          <a:p>
            <a:fld id="{09798992-4444-45E2-A3DA-7AEF93601F17}" type="slidenum">
              <a:rPr lang="en-US" smtClean="0"/>
              <a:pPr/>
              <a:t>15</a:t>
            </a:fld>
            <a:endParaRPr lang="en-US"/>
          </a:p>
        </p:txBody>
      </p:sp>
    </p:spTree>
    <p:extLst>
      <p:ext uri="{BB962C8B-B14F-4D97-AF65-F5344CB8AC3E}">
        <p14:creationId xmlns="" xmlns:p14="http://schemas.microsoft.com/office/powerpoint/2010/main" val="167341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Punteggi di rischio del diabete sia per identificare le perosne con alto rischio che vanno in prevenzione primaria sia per evidenziare la popolazione che ha il diabete non doagnosticato per sottoporle a screening</a:t>
            </a:r>
          </a:p>
          <a:p>
            <a:r>
              <a:rPr lang="it-IT" dirty="0"/>
              <a:t>Difficile introdurre programmi efficaci di prevenzione sullo stile di vita aldi fuori del contesto delle sperimentazioni cliniche</a:t>
            </a:r>
            <a:endParaRPr lang="en-US" dirty="0"/>
          </a:p>
          <a:p>
            <a:endParaRPr lang="en-US" dirty="0"/>
          </a:p>
        </p:txBody>
      </p:sp>
      <p:sp>
        <p:nvSpPr>
          <p:cNvPr id="4" name="Slide Number Placeholder 3"/>
          <p:cNvSpPr>
            <a:spLocks noGrp="1"/>
          </p:cNvSpPr>
          <p:nvPr>
            <p:ph type="sldNum" sz="quarter" idx="5"/>
          </p:nvPr>
        </p:nvSpPr>
        <p:spPr/>
        <p:txBody>
          <a:bodyPr/>
          <a:lstStyle/>
          <a:p>
            <a:fld id="{09798992-4444-45E2-A3DA-7AEF93601F17}" type="slidenum">
              <a:rPr lang="en-US" smtClean="0"/>
              <a:pPr/>
              <a:t>17</a:t>
            </a:fld>
            <a:endParaRPr lang="en-US"/>
          </a:p>
        </p:txBody>
      </p:sp>
    </p:spTree>
    <p:extLst>
      <p:ext uri="{BB962C8B-B14F-4D97-AF65-F5344CB8AC3E}">
        <p14:creationId xmlns="" xmlns:p14="http://schemas.microsoft.com/office/powerpoint/2010/main" val="2090570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58BD26E-6EC0-4AFB-942E-EB73FAD7587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8F154CAD-91E5-473E-B25D-189A2295BDB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 xmlns:p14="http://schemas.microsoft.com/office/powerpoint/2010/main" val="510132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229600" y="6172201"/>
            <a:ext cx="3352800" cy="365125"/>
          </a:xfrm>
          <a:prstGeom prst="rect">
            <a:avLst/>
          </a:prstGeom>
        </p:spPr>
        <p:txBody>
          <a:bodyPr/>
          <a:lstStyle/>
          <a:p>
            <a:fld id="{BAF02FFD-1BC9-AD47-9EB4-F76C764BBA5A}" type="datetimeFigureOut">
              <a:rPr lang="it-IT" smtClean="0"/>
              <a:pPr/>
              <a:t>16/11/2024</a:t>
            </a:fld>
            <a:endParaRPr lang="it-IT"/>
          </a:p>
        </p:txBody>
      </p:sp>
      <p:sp>
        <p:nvSpPr>
          <p:cNvPr id="5" name="Footer Placeholder 4"/>
          <p:cNvSpPr>
            <a:spLocks noGrp="1"/>
          </p:cNvSpPr>
          <p:nvPr>
            <p:ph type="ftr" sz="quarter" idx="11"/>
          </p:nvPr>
        </p:nvSpPr>
        <p:spPr>
          <a:xfrm>
            <a:off x="609600" y="6172201"/>
            <a:ext cx="4470401" cy="365125"/>
          </a:xfrm>
          <a:prstGeom prst="rect">
            <a:avLst/>
          </a:prstGeom>
        </p:spPr>
        <p:txBody>
          <a:bodyPr/>
          <a:lstStyle/>
          <a:p>
            <a:endParaRPr lang="it-IT"/>
          </a:p>
        </p:txBody>
      </p:sp>
      <p:sp>
        <p:nvSpPr>
          <p:cNvPr id="6" name="Slide Number Placeholder 5"/>
          <p:cNvSpPr>
            <a:spLocks noGrp="1"/>
          </p:cNvSpPr>
          <p:nvPr>
            <p:ph type="sldNum" sz="quarter" idx="12"/>
          </p:nvPr>
        </p:nvSpPr>
        <p:spPr>
          <a:xfrm>
            <a:off x="5080000" y="6172201"/>
            <a:ext cx="2438400" cy="365125"/>
          </a:xfrm>
          <a:prstGeom prst="rect">
            <a:avLst/>
          </a:prstGeom>
        </p:spPr>
        <p:txBody>
          <a:bodyPr/>
          <a:lstStyle/>
          <a:p>
            <a:fld id="{E95EC279-ADB1-2444-BF58-2BBA83B7FDD5}" type="slidenum">
              <a:rPr lang="it-IT" smtClean="0"/>
              <a:pPr/>
              <a:t>‹N›</a:t>
            </a:fld>
            <a:endParaRPr lang="it-IT"/>
          </a:p>
        </p:txBody>
      </p:sp>
      <p:sp>
        <p:nvSpPr>
          <p:cNvPr id="8" name="Title 7"/>
          <p:cNvSpPr>
            <a:spLocks noGrp="1"/>
          </p:cNvSpPr>
          <p:nvPr>
            <p:ph type="title"/>
          </p:nvPr>
        </p:nvSpPr>
        <p:spPr>
          <a:xfrm>
            <a:off x="2391053" y="4372168"/>
            <a:ext cx="8683348" cy="1143000"/>
          </a:xfrm>
          <a:prstGeom prst="rect">
            <a:avLst/>
          </a:prstGeom>
        </p:spPr>
        <p:txBody>
          <a:bodyPr/>
          <a:lstStyle/>
          <a:p>
            <a:r>
              <a:rPr lang="it-IT" smtClean="0"/>
              <a:t>Fare clic per modificare stile</a:t>
            </a:r>
            <a:endParaRPr lang="en-US"/>
          </a:p>
        </p:txBody>
      </p:sp>
      <p:sp>
        <p:nvSpPr>
          <p:cNvPr id="10" name="Content Placeholder 9"/>
          <p:cNvSpPr>
            <a:spLocks noGrp="1"/>
          </p:cNvSpPr>
          <p:nvPr>
            <p:ph sz="quarter" idx="13"/>
          </p:nvPr>
        </p:nvSpPr>
        <p:spPr>
          <a:xfrm>
            <a:off x="1524000" y="731520"/>
            <a:ext cx="8534400" cy="3474720"/>
          </a:xfrm>
          <a:prstGeom prst="rect">
            <a:avLst/>
          </a:prstGeo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Vuot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229600" y="6172201"/>
            <a:ext cx="3352800" cy="365125"/>
          </a:xfrm>
          <a:prstGeom prst="rect">
            <a:avLst/>
          </a:prstGeom>
        </p:spPr>
        <p:txBody>
          <a:bodyPr/>
          <a:lstStyle/>
          <a:p>
            <a:fld id="{BAF02FFD-1BC9-AD47-9EB4-F76C764BBA5A}" type="datetimeFigureOut">
              <a:rPr lang="it-IT" smtClean="0"/>
              <a:pPr/>
              <a:t>16/11/2024</a:t>
            </a:fld>
            <a:endParaRPr lang="it-IT"/>
          </a:p>
        </p:txBody>
      </p:sp>
      <p:sp>
        <p:nvSpPr>
          <p:cNvPr id="3" name="Footer Placeholder 2"/>
          <p:cNvSpPr>
            <a:spLocks noGrp="1"/>
          </p:cNvSpPr>
          <p:nvPr>
            <p:ph type="ftr" sz="quarter" idx="11"/>
          </p:nvPr>
        </p:nvSpPr>
        <p:spPr>
          <a:xfrm>
            <a:off x="609600" y="6172201"/>
            <a:ext cx="4470401" cy="365125"/>
          </a:xfrm>
          <a:prstGeom prst="rect">
            <a:avLst/>
          </a:prstGeom>
        </p:spPr>
        <p:txBody>
          <a:bodyPr/>
          <a:lstStyle/>
          <a:p>
            <a:endParaRPr lang="it-IT"/>
          </a:p>
        </p:txBody>
      </p:sp>
      <p:sp>
        <p:nvSpPr>
          <p:cNvPr id="4" name="Slide Number Placeholder 3"/>
          <p:cNvSpPr>
            <a:spLocks noGrp="1"/>
          </p:cNvSpPr>
          <p:nvPr>
            <p:ph type="sldNum" sz="quarter" idx="12"/>
          </p:nvPr>
        </p:nvSpPr>
        <p:spPr>
          <a:xfrm>
            <a:off x="5080000" y="6172201"/>
            <a:ext cx="2438400" cy="365125"/>
          </a:xfrm>
          <a:prstGeom prst="rect">
            <a:avLst/>
          </a:prstGeom>
        </p:spPr>
        <p:txBody>
          <a:bodyPr/>
          <a:lstStyle/>
          <a:p>
            <a:fld id="{E95EC279-ADB1-2444-BF58-2BBA83B7FDD5}" type="slidenum">
              <a:rPr lang="it-IT" smtClean="0"/>
              <a:pPr/>
              <a:t>‹N›</a:t>
            </a:fld>
            <a:endParaRPr lang="it-IT"/>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4778962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a:p>
        </p:txBody>
      </p:sp>
      <p:sp>
        <p:nvSpPr>
          <p:cNvPr id="3" name="Sottotitolo 2"/>
          <p:cNvSpPr>
            <a:spLocks noGrp="1"/>
          </p:cNvSpPr>
          <p:nvPr>
            <p:ph type="subTitle" idx="1"/>
          </p:nvPr>
        </p:nvSpPr>
        <p:spPr/>
        <p:txBody>
          <a:bodyPr/>
          <a:lstStyle/>
          <a:p>
            <a:endParaRPr lang="it-IT"/>
          </a:p>
        </p:txBody>
      </p:sp>
      <p:pic>
        <p:nvPicPr>
          <p:cNvPr id="1027" name="Picture 3"/>
          <p:cNvPicPr>
            <a:picLocks noChangeAspect="1" noChangeArrowheads="1"/>
          </p:cNvPicPr>
          <p:nvPr/>
        </p:nvPicPr>
        <p:blipFill>
          <a:blip r:embed="rId2" cstate="print"/>
          <a:srcRect/>
          <a:stretch>
            <a:fillRect/>
          </a:stretch>
        </p:blipFill>
        <p:spPr bwMode="auto">
          <a:xfrm>
            <a:off x="883920" y="0"/>
            <a:ext cx="10698163" cy="6164263"/>
          </a:xfrm>
          <a:prstGeom prst="rect">
            <a:avLst/>
          </a:prstGeom>
          <a:noFill/>
          <a:ln w="9525">
            <a:noFill/>
            <a:miter lim="800000"/>
            <a:headEnd/>
            <a:tailEnd/>
          </a:ln>
          <a:effectLst/>
        </p:spPr>
      </p:pic>
      <p:sp>
        <p:nvSpPr>
          <p:cNvPr id="7" name="CasellaDiTesto 6"/>
          <p:cNvSpPr txBox="1"/>
          <p:nvPr/>
        </p:nvSpPr>
        <p:spPr>
          <a:xfrm>
            <a:off x="640080" y="5384800"/>
            <a:ext cx="6136640" cy="1477328"/>
          </a:xfrm>
          <a:prstGeom prst="rect">
            <a:avLst/>
          </a:prstGeom>
          <a:solidFill>
            <a:schemeClr val="bg1"/>
          </a:solidFill>
        </p:spPr>
        <p:txBody>
          <a:bodyPr wrap="square" rtlCol="0">
            <a:spAutoFit/>
          </a:bodyPr>
          <a:lstStyle/>
          <a:p>
            <a:r>
              <a:rPr lang="it-IT" sz="2600" b="1" dirty="0" smtClean="0"/>
              <a:t>Complicanze del diabete: si posso evitare?</a:t>
            </a:r>
          </a:p>
          <a:p>
            <a:endParaRPr lang="it-IT" sz="2400" dirty="0" smtClean="0"/>
          </a:p>
          <a:p>
            <a:r>
              <a:rPr lang="it-IT" sz="2000" dirty="0" smtClean="0"/>
              <a:t>Dott.ssa Isabella Negro</a:t>
            </a:r>
          </a:p>
          <a:p>
            <a:r>
              <a:rPr lang="it-IT" sz="2000" dirty="0" smtClean="0"/>
              <a:t>Diabetologia Distretto Dolo-Mirano, ULSS 3 Serenissima</a:t>
            </a:r>
            <a:endParaRPr lang="it-IT"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 xmlns:a16="http://schemas.microsoft.com/office/drawing/2014/main" id="{685236BE-8DCC-4E03-935D-9A97CF80E3FD}"/>
              </a:ext>
            </a:extLst>
          </p:cNvPr>
          <p:cNvGraphicFramePr>
            <a:graphicFrameLocks noGrp="1"/>
          </p:cNvGraphicFramePr>
          <p:nvPr>
            <p:extLst>
              <p:ext uri="{D42A27DB-BD31-4B8C-83A1-F6EECF244321}">
                <p14:modId xmlns="" xmlns:p14="http://schemas.microsoft.com/office/powerpoint/2010/main" val="629212442"/>
              </p:ext>
            </p:extLst>
          </p:nvPr>
        </p:nvGraphicFramePr>
        <p:xfrm>
          <a:off x="786295" y="361855"/>
          <a:ext cx="9987720" cy="6053871"/>
        </p:xfrm>
        <a:graphic>
          <a:graphicData uri="http://schemas.openxmlformats.org/drawingml/2006/table">
            <a:tbl>
              <a:tblPr firstRow="1" bandRow="1">
                <a:tableStyleId>{5C22544A-7EE6-4342-B048-85BDC9FD1C3A}</a:tableStyleId>
              </a:tblPr>
              <a:tblGrid>
                <a:gridCol w="1664620">
                  <a:extLst>
                    <a:ext uri="{9D8B030D-6E8A-4147-A177-3AD203B41FA5}">
                      <a16:colId xmlns="" xmlns:a16="http://schemas.microsoft.com/office/drawing/2014/main" val="3093581402"/>
                    </a:ext>
                  </a:extLst>
                </a:gridCol>
                <a:gridCol w="1664620">
                  <a:extLst>
                    <a:ext uri="{9D8B030D-6E8A-4147-A177-3AD203B41FA5}">
                      <a16:colId xmlns="" xmlns:a16="http://schemas.microsoft.com/office/drawing/2014/main" val="1046953822"/>
                    </a:ext>
                  </a:extLst>
                </a:gridCol>
                <a:gridCol w="1664620">
                  <a:extLst>
                    <a:ext uri="{9D8B030D-6E8A-4147-A177-3AD203B41FA5}">
                      <a16:colId xmlns="" xmlns:a16="http://schemas.microsoft.com/office/drawing/2014/main" val="1920865061"/>
                    </a:ext>
                  </a:extLst>
                </a:gridCol>
                <a:gridCol w="1664620">
                  <a:extLst>
                    <a:ext uri="{9D8B030D-6E8A-4147-A177-3AD203B41FA5}">
                      <a16:colId xmlns="" xmlns:a16="http://schemas.microsoft.com/office/drawing/2014/main" val="1942869962"/>
                    </a:ext>
                  </a:extLst>
                </a:gridCol>
                <a:gridCol w="1664620">
                  <a:extLst>
                    <a:ext uri="{9D8B030D-6E8A-4147-A177-3AD203B41FA5}">
                      <a16:colId xmlns="" xmlns:a16="http://schemas.microsoft.com/office/drawing/2014/main" val="618475234"/>
                    </a:ext>
                  </a:extLst>
                </a:gridCol>
                <a:gridCol w="1664620">
                  <a:extLst>
                    <a:ext uri="{9D8B030D-6E8A-4147-A177-3AD203B41FA5}">
                      <a16:colId xmlns="" xmlns:a16="http://schemas.microsoft.com/office/drawing/2014/main" val="2553738624"/>
                    </a:ext>
                  </a:extLst>
                </a:gridCol>
              </a:tblGrid>
              <a:tr h="1499797">
                <a:tc gridSpan="2">
                  <a:txBody>
                    <a:bodyPr/>
                    <a:lstStyle/>
                    <a:p>
                      <a:pPr algn="l"/>
                      <a:r>
                        <a:rPr lang="it-IT" sz="2400" dirty="0"/>
                        <a:t>SINTOMI</a:t>
                      </a:r>
                    </a:p>
                    <a:p>
                      <a:pPr algn="l"/>
                      <a:r>
                        <a:rPr lang="it-IT" sz="2400" dirty="0"/>
                        <a:t>Poliuria</a:t>
                      </a:r>
                    </a:p>
                    <a:p>
                      <a:pPr algn="l"/>
                      <a:r>
                        <a:rPr lang="it-IT" sz="2400" dirty="0"/>
                        <a:t>Polidipsia</a:t>
                      </a:r>
                    </a:p>
                    <a:p>
                      <a:pPr algn="l"/>
                      <a:r>
                        <a:rPr lang="it-IT" sz="2400" dirty="0"/>
                        <a:t>Calo ponderale</a:t>
                      </a:r>
                      <a:endParaRPr lang="en-US" sz="2400" dirty="0"/>
                    </a:p>
                  </a:txBody>
                  <a:tcPr/>
                </a:tc>
                <a:tc hMerge="1">
                  <a:txBody>
                    <a:bodyPr/>
                    <a:lstStyle/>
                    <a:p>
                      <a:endParaRPr lang="en-US" dirty="0"/>
                    </a:p>
                  </a:txBody>
                  <a:tcPr/>
                </a:tc>
                <a:tc gridSpan="4">
                  <a:txBody>
                    <a:bodyPr/>
                    <a:lstStyle/>
                    <a:p>
                      <a:pPr algn="ctr"/>
                      <a:r>
                        <a:rPr lang="it-IT" sz="2400" dirty="0"/>
                        <a:t>ASSENZA DI SINTOMI</a:t>
                      </a:r>
                      <a:endParaRPr lang="en-US" sz="240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 xmlns:a16="http://schemas.microsoft.com/office/drawing/2014/main" val="3286816497"/>
                  </a:ext>
                </a:extLst>
              </a:tr>
              <a:tr h="1499797">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it-IT" sz="3200" b="1" dirty="0"/>
                        <a:t>HbA1c</a:t>
                      </a:r>
                      <a:endParaRPr lang="en-US" sz="3200" b="1" dirty="0"/>
                    </a:p>
                  </a:txBody>
                  <a:tcPr/>
                </a:tc>
                <a:tc>
                  <a:txBody>
                    <a:bodyPr/>
                    <a:lstStyle/>
                    <a:p>
                      <a:endParaRPr lang="en-US" dirty="0"/>
                    </a:p>
                  </a:txBody>
                  <a:tcPr/>
                </a:tc>
                <a:extLst>
                  <a:ext uri="{0D108BD9-81ED-4DB2-BD59-A6C34878D82A}">
                    <a16:rowId xmlns="" xmlns:a16="http://schemas.microsoft.com/office/drawing/2014/main" val="1191657552"/>
                  </a:ext>
                </a:extLst>
              </a:tr>
              <a:tr h="1499797">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r>
                        <a:rPr lang="it-IT" dirty="0"/>
                        <a:t>IFCC </a:t>
                      </a:r>
                      <a:endParaRPr lang="en-US" dirty="0"/>
                    </a:p>
                  </a:txBody>
                  <a:tcPr/>
                </a:tc>
                <a:tc>
                  <a:txBody>
                    <a:bodyPr/>
                    <a:lstStyle/>
                    <a:p>
                      <a:endParaRPr lang="en-US"/>
                    </a:p>
                  </a:txBody>
                  <a:tcPr/>
                </a:tc>
                <a:extLst>
                  <a:ext uri="{0D108BD9-81ED-4DB2-BD59-A6C34878D82A}">
                    <a16:rowId xmlns="" xmlns:a16="http://schemas.microsoft.com/office/drawing/2014/main" val="3451864411"/>
                  </a:ext>
                </a:extLst>
              </a:tr>
              <a:tr h="1499797">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a:t>≥ 48 mmol/mol</a:t>
                      </a:r>
                    </a:p>
                  </a:txBody>
                  <a:tcPr/>
                </a:tc>
                <a:tc>
                  <a:txBody>
                    <a:bodyPr/>
                    <a:lstStyle/>
                    <a:p>
                      <a:endParaRPr lang="en-US" dirty="0"/>
                    </a:p>
                  </a:txBody>
                  <a:tcPr/>
                </a:tc>
                <a:extLst>
                  <a:ext uri="{0D108BD9-81ED-4DB2-BD59-A6C34878D82A}">
                    <a16:rowId xmlns="" xmlns:a16="http://schemas.microsoft.com/office/drawing/2014/main" val="3365542674"/>
                  </a:ext>
                </a:extLst>
              </a:tr>
            </a:tbl>
          </a:graphicData>
        </a:graphic>
      </p:graphicFrame>
      <p:pic>
        <p:nvPicPr>
          <p:cNvPr id="6" name="Picture 5">
            <a:extLst>
              <a:ext uri="{FF2B5EF4-FFF2-40B4-BE49-F238E27FC236}">
                <a16:creationId xmlns="" xmlns:a16="http://schemas.microsoft.com/office/drawing/2014/main" id="{8A9DE77D-D73E-48CD-BA91-82F36BDB2394}"/>
              </a:ext>
            </a:extLst>
          </p:cNvPr>
          <p:cNvPicPr>
            <a:picLocks noChangeAspect="1"/>
          </p:cNvPicPr>
          <p:nvPr/>
        </p:nvPicPr>
        <p:blipFill>
          <a:blip r:embed="rId3" cstate="print"/>
          <a:stretch>
            <a:fillRect/>
          </a:stretch>
        </p:blipFill>
        <p:spPr>
          <a:xfrm>
            <a:off x="2573978" y="2058133"/>
            <a:ext cx="1238829" cy="4263701"/>
          </a:xfrm>
          <a:prstGeom prst="rect">
            <a:avLst/>
          </a:prstGeom>
        </p:spPr>
      </p:pic>
      <p:pic>
        <p:nvPicPr>
          <p:cNvPr id="7" name="Picture 6">
            <a:extLst>
              <a:ext uri="{FF2B5EF4-FFF2-40B4-BE49-F238E27FC236}">
                <a16:creationId xmlns="" xmlns:a16="http://schemas.microsoft.com/office/drawing/2014/main" id="{9DABA69D-5455-42D8-AF7F-70D11B52FF68}"/>
              </a:ext>
            </a:extLst>
          </p:cNvPr>
          <p:cNvPicPr>
            <a:picLocks noChangeAspect="1"/>
          </p:cNvPicPr>
          <p:nvPr/>
        </p:nvPicPr>
        <p:blipFill>
          <a:blip r:embed="rId4" cstate="print"/>
          <a:stretch>
            <a:fillRect/>
          </a:stretch>
        </p:blipFill>
        <p:spPr>
          <a:xfrm>
            <a:off x="4263840" y="2058133"/>
            <a:ext cx="1212752" cy="4263700"/>
          </a:xfrm>
          <a:prstGeom prst="rect">
            <a:avLst/>
          </a:prstGeom>
        </p:spPr>
      </p:pic>
      <p:pic>
        <p:nvPicPr>
          <p:cNvPr id="8" name="Picture 7">
            <a:extLst>
              <a:ext uri="{FF2B5EF4-FFF2-40B4-BE49-F238E27FC236}">
                <a16:creationId xmlns="" xmlns:a16="http://schemas.microsoft.com/office/drawing/2014/main" id="{B59650F2-AC55-4224-BC26-02449F696E02}"/>
              </a:ext>
            </a:extLst>
          </p:cNvPr>
          <p:cNvPicPr>
            <a:picLocks noChangeAspect="1"/>
          </p:cNvPicPr>
          <p:nvPr/>
        </p:nvPicPr>
        <p:blipFill>
          <a:blip r:embed="rId5" cstate="print"/>
          <a:stretch>
            <a:fillRect/>
          </a:stretch>
        </p:blipFill>
        <p:spPr>
          <a:xfrm>
            <a:off x="5927624" y="2058133"/>
            <a:ext cx="1238829" cy="4219526"/>
          </a:xfrm>
          <a:prstGeom prst="rect">
            <a:avLst/>
          </a:prstGeom>
        </p:spPr>
      </p:pic>
      <p:pic>
        <p:nvPicPr>
          <p:cNvPr id="9" name="Picture 8" descr="A person holding a device with a finger&#10;&#10;Description automatically generated">
            <a:extLst>
              <a:ext uri="{FF2B5EF4-FFF2-40B4-BE49-F238E27FC236}">
                <a16:creationId xmlns="" xmlns:a16="http://schemas.microsoft.com/office/drawing/2014/main" id="{96B129C8-FC17-457A-974E-CA027D9D07BB}"/>
              </a:ext>
            </a:extLst>
          </p:cNvPr>
          <p:cNvPicPr>
            <a:picLocks noChangeAspect="1"/>
          </p:cNvPicPr>
          <p:nvPr/>
        </p:nvPicPr>
        <p:blipFill rotWithShape="1">
          <a:blip r:embed="rId6" cstate="print">
            <a:extLst>
              <a:ext uri="{28A0092B-C50C-407E-A947-70E740481C1C}">
                <a14:useLocalDpi xmlns="" xmlns:a14="http://schemas.microsoft.com/office/drawing/2010/main" val="0"/>
              </a:ext>
            </a:extLst>
          </a:blip>
          <a:srcRect l="21468" r="21955"/>
          <a:stretch/>
        </p:blipFill>
        <p:spPr>
          <a:xfrm>
            <a:off x="9250848" y="3541085"/>
            <a:ext cx="1390647" cy="2736574"/>
          </a:xfrm>
          <a:prstGeom prst="rect">
            <a:avLst/>
          </a:prstGeom>
        </p:spPr>
      </p:pic>
      <p:sp>
        <p:nvSpPr>
          <p:cNvPr id="10" name="Multiplication Sign 9">
            <a:extLst>
              <a:ext uri="{FF2B5EF4-FFF2-40B4-BE49-F238E27FC236}">
                <a16:creationId xmlns="" xmlns:a16="http://schemas.microsoft.com/office/drawing/2014/main" id="{8385C9BC-BC41-4359-A569-9F25FD991150}"/>
              </a:ext>
            </a:extLst>
          </p:cNvPr>
          <p:cNvSpPr/>
          <p:nvPr/>
        </p:nvSpPr>
        <p:spPr>
          <a:xfrm>
            <a:off x="9384253" y="2184029"/>
            <a:ext cx="914400" cy="9144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erson holding a device with a finger&#10;&#10;Description automatically generated">
            <a:extLst>
              <a:ext uri="{FF2B5EF4-FFF2-40B4-BE49-F238E27FC236}">
                <a16:creationId xmlns="" xmlns:a16="http://schemas.microsoft.com/office/drawing/2014/main" id="{511806D8-7269-4580-B76D-0F0BEB580777}"/>
              </a:ext>
            </a:extLst>
          </p:cNvPr>
          <p:cNvPicPr>
            <a:picLocks noChangeAspect="1"/>
          </p:cNvPicPr>
          <p:nvPr/>
        </p:nvPicPr>
        <p:blipFill rotWithShape="1">
          <a:blip r:embed="rId6" cstate="print">
            <a:extLst>
              <a:ext uri="{28A0092B-C50C-407E-A947-70E740481C1C}">
                <a14:useLocalDpi xmlns="" xmlns:a14="http://schemas.microsoft.com/office/drawing/2010/main" val="0"/>
              </a:ext>
            </a:extLst>
          </a:blip>
          <a:srcRect l="21468" r="21955"/>
          <a:stretch/>
        </p:blipFill>
        <p:spPr>
          <a:xfrm>
            <a:off x="984813" y="2821696"/>
            <a:ext cx="1390647" cy="2736574"/>
          </a:xfrm>
          <a:prstGeom prst="rect">
            <a:avLst/>
          </a:prstGeom>
        </p:spPr>
      </p:pic>
    </p:spTree>
    <p:extLst>
      <p:ext uri="{BB962C8B-B14F-4D97-AF65-F5344CB8AC3E}">
        <p14:creationId xmlns="" xmlns:p14="http://schemas.microsoft.com/office/powerpoint/2010/main" val="4103835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 xmlns:a16="http://schemas.microsoft.com/office/drawing/2014/main" id="{5EBA4F19-5F58-4FF0-B6A9-08742732DC0D}"/>
              </a:ext>
            </a:extLst>
          </p:cNvPr>
          <p:cNvGraphicFramePr>
            <a:graphicFrameLocks noGrp="1"/>
          </p:cNvGraphicFramePr>
          <p:nvPr>
            <p:extLst>
              <p:ext uri="{D42A27DB-BD31-4B8C-83A1-F6EECF244321}">
                <p14:modId xmlns="" xmlns:p14="http://schemas.microsoft.com/office/powerpoint/2010/main" val="1640861775"/>
              </p:ext>
            </p:extLst>
          </p:nvPr>
        </p:nvGraphicFramePr>
        <p:xfrm>
          <a:off x="1099930" y="0"/>
          <a:ext cx="9978888" cy="6899744"/>
        </p:xfrm>
        <a:graphic>
          <a:graphicData uri="http://schemas.openxmlformats.org/drawingml/2006/table">
            <a:tbl>
              <a:tblPr firstRow="1" bandRow="1">
                <a:tableStyleId>{5C22544A-7EE6-4342-B048-85BDC9FD1C3A}</a:tableStyleId>
              </a:tblPr>
              <a:tblGrid>
                <a:gridCol w="1109208">
                  <a:extLst>
                    <a:ext uri="{9D8B030D-6E8A-4147-A177-3AD203B41FA5}">
                      <a16:colId xmlns="" xmlns:a16="http://schemas.microsoft.com/office/drawing/2014/main" val="2816901004"/>
                    </a:ext>
                  </a:extLst>
                </a:gridCol>
                <a:gridCol w="985520">
                  <a:extLst>
                    <a:ext uri="{9D8B030D-6E8A-4147-A177-3AD203B41FA5}">
                      <a16:colId xmlns="" xmlns:a16="http://schemas.microsoft.com/office/drawing/2014/main" val="2282120438"/>
                    </a:ext>
                  </a:extLst>
                </a:gridCol>
                <a:gridCol w="492760">
                  <a:extLst>
                    <a:ext uri="{9D8B030D-6E8A-4147-A177-3AD203B41FA5}">
                      <a16:colId xmlns="" xmlns:a16="http://schemas.microsoft.com/office/drawing/2014/main" val="1959707791"/>
                    </a:ext>
                  </a:extLst>
                </a:gridCol>
                <a:gridCol w="492760">
                  <a:extLst>
                    <a:ext uri="{9D8B030D-6E8A-4147-A177-3AD203B41FA5}">
                      <a16:colId xmlns="" xmlns:a16="http://schemas.microsoft.com/office/drawing/2014/main" val="3758771574"/>
                    </a:ext>
                  </a:extLst>
                </a:gridCol>
                <a:gridCol w="985520">
                  <a:extLst>
                    <a:ext uri="{9D8B030D-6E8A-4147-A177-3AD203B41FA5}">
                      <a16:colId xmlns="" xmlns:a16="http://schemas.microsoft.com/office/drawing/2014/main" val="3352214066"/>
                    </a:ext>
                  </a:extLst>
                </a:gridCol>
                <a:gridCol w="492760">
                  <a:extLst>
                    <a:ext uri="{9D8B030D-6E8A-4147-A177-3AD203B41FA5}">
                      <a16:colId xmlns="" xmlns:a16="http://schemas.microsoft.com/office/drawing/2014/main" val="513598824"/>
                    </a:ext>
                  </a:extLst>
                </a:gridCol>
                <a:gridCol w="492760">
                  <a:extLst>
                    <a:ext uri="{9D8B030D-6E8A-4147-A177-3AD203B41FA5}">
                      <a16:colId xmlns="" xmlns:a16="http://schemas.microsoft.com/office/drawing/2014/main" val="1509897643"/>
                    </a:ext>
                  </a:extLst>
                </a:gridCol>
                <a:gridCol w="492760">
                  <a:extLst>
                    <a:ext uri="{9D8B030D-6E8A-4147-A177-3AD203B41FA5}">
                      <a16:colId xmlns="" xmlns:a16="http://schemas.microsoft.com/office/drawing/2014/main" val="1876035798"/>
                    </a:ext>
                  </a:extLst>
                </a:gridCol>
                <a:gridCol w="985520">
                  <a:extLst>
                    <a:ext uri="{9D8B030D-6E8A-4147-A177-3AD203B41FA5}">
                      <a16:colId xmlns="" xmlns:a16="http://schemas.microsoft.com/office/drawing/2014/main" val="326306372"/>
                    </a:ext>
                  </a:extLst>
                </a:gridCol>
                <a:gridCol w="492760">
                  <a:extLst>
                    <a:ext uri="{9D8B030D-6E8A-4147-A177-3AD203B41FA5}">
                      <a16:colId xmlns="" xmlns:a16="http://schemas.microsoft.com/office/drawing/2014/main" val="3868992012"/>
                    </a:ext>
                  </a:extLst>
                </a:gridCol>
                <a:gridCol w="492760">
                  <a:extLst>
                    <a:ext uri="{9D8B030D-6E8A-4147-A177-3AD203B41FA5}">
                      <a16:colId xmlns="" xmlns:a16="http://schemas.microsoft.com/office/drawing/2014/main" val="1414710721"/>
                    </a:ext>
                  </a:extLst>
                </a:gridCol>
                <a:gridCol w="492760">
                  <a:extLst>
                    <a:ext uri="{9D8B030D-6E8A-4147-A177-3AD203B41FA5}">
                      <a16:colId xmlns="" xmlns:a16="http://schemas.microsoft.com/office/drawing/2014/main" val="2349762760"/>
                    </a:ext>
                  </a:extLst>
                </a:gridCol>
                <a:gridCol w="492760">
                  <a:extLst>
                    <a:ext uri="{9D8B030D-6E8A-4147-A177-3AD203B41FA5}">
                      <a16:colId xmlns="" xmlns:a16="http://schemas.microsoft.com/office/drawing/2014/main" val="2265412961"/>
                    </a:ext>
                  </a:extLst>
                </a:gridCol>
                <a:gridCol w="1478280">
                  <a:extLst>
                    <a:ext uri="{9D8B030D-6E8A-4147-A177-3AD203B41FA5}">
                      <a16:colId xmlns="" xmlns:a16="http://schemas.microsoft.com/office/drawing/2014/main" val="2517059698"/>
                    </a:ext>
                  </a:extLst>
                </a:gridCol>
              </a:tblGrid>
              <a:tr h="1082630">
                <a:tc gridSpan="14">
                  <a:txBody>
                    <a:bodyPr/>
                    <a:lstStyle/>
                    <a:p>
                      <a:pPr algn="l"/>
                      <a:r>
                        <a:rPr lang="it-IT" sz="2000" dirty="0"/>
                        <a:t>Soggetti con sintomi di Diabete                                    Soggetti ad alto rischio di diabete</a:t>
                      </a:r>
                    </a:p>
                    <a:p>
                      <a:pPr algn="ctr"/>
                      <a:r>
                        <a:rPr lang="it-IT" sz="2000" dirty="0"/>
                        <a:t>                                                                         Soggetti con basso rischio di diabete </a:t>
                      </a:r>
                    </a:p>
                    <a:p>
                      <a:pPr algn="ctr"/>
                      <a:r>
                        <a:rPr lang="it-IT" sz="2000" dirty="0"/>
                        <a:t>                                                                             con occasionale misurazione della glicemia</a:t>
                      </a:r>
                      <a:endParaRPr lang="en-US" sz="2000"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4294405378"/>
                  </a:ext>
                </a:extLst>
              </a:tr>
              <a:tr h="534135">
                <a:tc gridSpan="14">
                  <a:txBody>
                    <a:bodyPr/>
                    <a:lstStyle/>
                    <a:p>
                      <a:endParaRPr lang="en-US" dirty="0"/>
                    </a:p>
                  </a:txBody>
                  <a:tcPr>
                    <a:no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 xmlns:a16="http://schemas.microsoft.com/office/drawing/2014/main" val="2120457290"/>
                  </a:ext>
                </a:extLst>
              </a:tr>
              <a:tr h="1094481">
                <a:tc gridSpan="4">
                  <a:txBody>
                    <a:bodyPr/>
                    <a:lstStyle/>
                    <a:p>
                      <a:r>
                        <a:rPr lang="it-IT" dirty="0"/>
                        <a:t>Glicemia casuale ≥200 mg/dl</a:t>
                      </a:r>
                    </a:p>
                    <a:p>
                      <a:r>
                        <a:rPr lang="it-IT" dirty="0"/>
                        <a:t>(11.1 mmol/mol)</a:t>
                      </a:r>
                    </a:p>
                    <a:p>
                      <a:r>
                        <a:rPr lang="it-IT" dirty="0"/>
                        <a:t>Con i classici sintomi dell’iperglicemia</a:t>
                      </a:r>
                      <a:endParaRPr lang="en-US" dirty="0"/>
                    </a:p>
                  </a:txBody>
                  <a:tcPr>
                    <a:solidFill>
                      <a:srgbClr val="FFDFE6"/>
                    </a:solidFill>
                  </a:tcPr>
                </a:tc>
                <a:tc hMerge="1">
                  <a:txBody>
                    <a:bodyPr/>
                    <a:lstStyle/>
                    <a:p>
                      <a:endParaRPr lang="en-US" dirty="0"/>
                    </a:p>
                  </a:txBody>
                  <a:tcPr/>
                </a:tc>
                <a:tc hMerge="1">
                  <a:txBody>
                    <a:bodyPr/>
                    <a:lstStyle/>
                    <a:p>
                      <a:endParaRPr lang="en-US"/>
                    </a:p>
                  </a:txBody>
                  <a:tcPr/>
                </a:tc>
                <a:tc hMerge="1">
                  <a:txBody>
                    <a:bodyPr/>
                    <a:lstStyle/>
                    <a:p>
                      <a:endParaRPr lang="en-US"/>
                    </a:p>
                  </a:txBody>
                  <a:tcPr/>
                </a:tc>
                <a:tc>
                  <a:txBody>
                    <a:bodyPr/>
                    <a:lstStyle/>
                    <a:p>
                      <a:endParaRPr lang="en-US" dirty="0"/>
                    </a:p>
                  </a:txBody>
                  <a:tcPr>
                    <a:noFill/>
                  </a:tcPr>
                </a:tc>
                <a:tc gridSpan="9">
                  <a:txBody>
                    <a:bodyPr/>
                    <a:lstStyle/>
                    <a:p>
                      <a:pPr algn="l"/>
                      <a:r>
                        <a:rPr lang="it-IT" dirty="0"/>
                        <a:t>I step</a:t>
                      </a:r>
                    </a:p>
                    <a:p>
                      <a:pPr algn="ctr"/>
                      <a:r>
                        <a:rPr lang="it-IT" dirty="0"/>
                        <a:t>FPG ≥126 mg/dl (7 mmol/mol) o</a:t>
                      </a:r>
                    </a:p>
                    <a:p>
                      <a:pPr algn="ctr"/>
                      <a:r>
                        <a:rPr lang="it-IT" dirty="0"/>
                        <a:t>PG ≥200 mg/dl (11.1 mmol/mol) </a:t>
                      </a:r>
                    </a:p>
                    <a:p>
                      <a:pPr algn="ctr"/>
                      <a:r>
                        <a:rPr lang="it-IT" dirty="0"/>
                        <a:t>HbA1c≥6.5% (48 mmol/mol)</a:t>
                      </a:r>
                      <a:endParaRPr lang="en-US" dirty="0"/>
                    </a:p>
                  </a:txBody>
                  <a:tcPr>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155754498"/>
                  </a:ext>
                </a:extLst>
              </a:tr>
              <a:tr h="370840">
                <a:tc rowSpan="9">
                  <a:txBody>
                    <a:bodyPr/>
                    <a:lstStyle/>
                    <a:p>
                      <a:endParaRPr lang="en-US" dirty="0"/>
                    </a:p>
                  </a:txBody>
                  <a:tcPr>
                    <a:noFill/>
                  </a:tcPr>
                </a:tc>
                <a:tc rowSpan="9">
                  <a:txBody>
                    <a:bodyPr/>
                    <a:lstStyle/>
                    <a:p>
                      <a:endParaRPr lang="en-US" dirty="0"/>
                    </a:p>
                  </a:txBody>
                  <a:tcPr>
                    <a:noFill/>
                  </a:tcPr>
                </a:tc>
                <a:tc rowSpan="4" gridSpan="3">
                  <a:txBody>
                    <a:bodyPr/>
                    <a:lstStyle/>
                    <a:p>
                      <a:endParaRPr lang="en-US" dirty="0"/>
                    </a:p>
                  </a:txBody>
                  <a:tcPr>
                    <a:noFill/>
                  </a:tcPr>
                </a:tc>
                <a:tc rowSpan="4" hMerge="1">
                  <a:txBody>
                    <a:bodyPr/>
                    <a:lstStyle/>
                    <a:p>
                      <a:endParaRPr lang="en-US" dirty="0"/>
                    </a:p>
                  </a:txBody>
                  <a:tcPr/>
                </a:tc>
                <a:tc rowSpan="4" hMerge="1">
                  <a:txBody>
                    <a:bodyPr/>
                    <a:lstStyle/>
                    <a:p>
                      <a:endParaRPr lang="en-US"/>
                    </a:p>
                  </a:txBody>
                  <a:tcPr/>
                </a:tc>
                <a:tc>
                  <a:txBody>
                    <a:bodyPr/>
                    <a:lstStyle/>
                    <a:p>
                      <a:endParaRPr lang="en-US" dirty="0"/>
                    </a:p>
                  </a:txBody>
                  <a:tcPr>
                    <a:noFill/>
                  </a:tcPr>
                </a:tc>
                <a:tc rowSpan="2">
                  <a:txBody>
                    <a:bodyPr/>
                    <a:lstStyle/>
                    <a:p>
                      <a:endParaRPr lang="en-US" dirty="0"/>
                    </a:p>
                  </a:txBody>
                  <a:tcPr>
                    <a:noFill/>
                  </a:tcPr>
                </a:tc>
                <a:tc rowSpan="2" gridSpan="5">
                  <a:txBody>
                    <a:bodyPr/>
                    <a:lstStyle/>
                    <a:p>
                      <a:endParaRPr lang="en-US" dirty="0"/>
                    </a:p>
                  </a:txBody>
                  <a:tcPr>
                    <a:noFill/>
                  </a:tcPr>
                </a:tc>
                <a:tc rowSpan="2" hMerge="1">
                  <a:txBody>
                    <a:bodyPr/>
                    <a:lstStyle/>
                    <a:p>
                      <a:endParaRPr lang="en-US" dirty="0"/>
                    </a:p>
                  </a:txBody>
                  <a:tcPr/>
                </a:tc>
                <a:tc rowSpan="2" hMerge="1">
                  <a:txBody>
                    <a:bodyPr/>
                    <a:lstStyle/>
                    <a:p>
                      <a:endParaRPr lang="en-US" dirty="0"/>
                    </a:p>
                  </a:txBody>
                  <a:tcPr/>
                </a:tc>
                <a:tc rowSpan="2" hMerge="1">
                  <a:txBody>
                    <a:bodyPr/>
                    <a:lstStyle/>
                    <a:p>
                      <a:endParaRPr lang="en-US" dirty="0"/>
                    </a:p>
                  </a:txBody>
                  <a:tcPr/>
                </a:tc>
                <a:tc rowSpan="2" hMerge="1">
                  <a:txBody>
                    <a:bodyPr/>
                    <a:lstStyle/>
                    <a:p>
                      <a:endParaRPr lang="en-US"/>
                    </a:p>
                  </a:txBody>
                  <a:tcPr/>
                </a:tc>
                <a:tc rowSpan="2">
                  <a:txBody>
                    <a:bodyPr/>
                    <a:lstStyle/>
                    <a:p>
                      <a:endParaRPr lang="en-US" dirty="0"/>
                    </a:p>
                  </a:txBody>
                  <a:tcPr>
                    <a:noFill/>
                  </a:tcPr>
                </a:tc>
                <a:tc rowSpan="2">
                  <a:txBody>
                    <a:bodyPr/>
                    <a:lstStyle/>
                    <a:p>
                      <a:endParaRPr lang="en-US" dirty="0"/>
                    </a:p>
                  </a:txBody>
                  <a:tcPr>
                    <a:noFill/>
                  </a:tcPr>
                </a:tc>
                <a:extLst>
                  <a:ext uri="{0D108BD9-81ED-4DB2-BD59-A6C34878D82A}">
                    <a16:rowId xmlns="" xmlns:a16="http://schemas.microsoft.com/office/drawing/2014/main" val="170259954"/>
                  </a:ext>
                </a:extLst>
              </a:tr>
              <a:tr h="385859">
                <a:tc vMerge="1">
                  <a:txBody>
                    <a:bodyPr/>
                    <a:lstStyle/>
                    <a:p>
                      <a:endParaRPr lang="en-US" dirty="0"/>
                    </a:p>
                  </a:txBody>
                  <a:tcPr/>
                </a:tc>
                <a:tc vMerge="1">
                  <a:txBody>
                    <a:bodyPr/>
                    <a:lstStyle/>
                    <a:p>
                      <a:endParaRPr lang="en-US" dirty="0"/>
                    </a:p>
                  </a:txBody>
                  <a:tcPr/>
                </a:tc>
                <a:tc gridSpan="3" vMerge="1">
                  <a:txBody>
                    <a:bodyPr/>
                    <a:lstStyle/>
                    <a:p>
                      <a:endParaRPr lang="en-US" dirty="0"/>
                    </a:p>
                  </a:txBody>
                  <a:tcPr/>
                </a:tc>
                <a:tc hMerge="1" vMerge="1">
                  <a:txBody>
                    <a:bodyPr/>
                    <a:lstStyle/>
                    <a:p>
                      <a:endParaRPr lang="en-US" dirty="0"/>
                    </a:p>
                  </a:txBody>
                  <a:tcPr/>
                </a:tc>
                <a:tc hMerge="1" vMerge="1">
                  <a:txBody>
                    <a:bodyPr/>
                    <a:lstStyle/>
                    <a:p>
                      <a:endParaRPr lang="en-US" dirty="0"/>
                    </a:p>
                  </a:txBody>
                  <a:tcPr/>
                </a:tc>
                <a:tc>
                  <a:txBody>
                    <a:bodyPr/>
                    <a:lstStyle/>
                    <a:p>
                      <a:endParaRPr lang="en-US" dirty="0"/>
                    </a:p>
                  </a:txBody>
                  <a:tcPr>
                    <a:noFill/>
                  </a:tcPr>
                </a:tc>
                <a:tc vMerge="1">
                  <a:txBody>
                    <a:bodyPr/>
                    <a:lstStyle/>
                    <a:p>
                      <a:endParaRPr lang="en-US" dirty="0"/>
                    </a:p>
                  </a:txBody>
                  <a:tcPr/>
                </a:tc>
                <a:tc gridSpan="5" vMerge="1">
                  <a:txBody>
                    <a:bodyPr/>
                    <a:lstStyle/>
                    <a:p>
                      <a:endParaRPr lang="en-US"/>
                    </a:p>
                  </a:txBody>
                  <a:tcPr/>
                </a:tc>
                <a:tc hMerge="1" vMerge="1">
                  <a:txBody>
                    <a:bodyPr/>
                    <a:lstStyle/>
                    <a:p>
                      <a:endParaRPr lang="en-US" dirty="0"/>
                    </a:p>
                  </a:txBody>
                  <a:tcPr/>
                </a:tc>
                <a:tc hMerge="1" vMerge="1">
                  <a:txBody>
                    <a:bodyPr/>
                    <a:lstStyle/>
                    <a:p>
                      <a:endParaRPr lang="en-US" dirty="0"/>
                    </a:p>
                  </a:txBody>
                  <a:tcPr/>
                </a:tc>
                <a:tc hMerge="1" vMerge="1">
                  <a:txBody>
                    <a:bodyPr/>
                    <a:lstStyle/>
                    <a:p>
                      <a:endParaRPr lang="en-US" dirty="0"/>
                    </a:p>
                  </a:txBody>
                  <a:tcPr/>
                </a:tc>
                <a:tc hMerge="1" vMerge="1">
                  <a:txBody>
                    <a:bodyPr/>
                    <a:lstStyle/>
                    <a:p>
                      <a:endParaRPr lang="en-US" dirty="0"/>
                    </a:p>
                  </a:txBody>
                  <a:tcPr/>
                </a:tc>
                <a:tc vMerge="1">
                  <a:txBody>
                    <a:bodyPr/>
                    <a:lstStyle/>
                    <a:p>
                      <a:endParaRPr lang="en-US" dirty="0"/>
                    </a:p>
                  </a:txBody>
                  <a:tcPr/>
                </a:tc>
                <a:tc vMerge="1">
                  <a:txBody>
                    <a:bodyPr/>
                    <a:lstStyle/>
                    <a:p>
                      <a:endParaRPr lang="en-US"/>
                    </a:p>
                  </a:txBody>
                  <a:tcPr/>
                </a:tc>
                <a:extLst>
                  <a:ext uri="{0D108BD9-81ED-4DB2-BD59-A6C34878D82A}">
                    <a16:rowId xmlns="" xmlns:a16="http://schemas.microsoft.com/office/drawing/2014/main" val="1454914103"/>
                  </a:ext>
                </a:extLst>
              </a:tr>
              <a:tr h="370840">
                <a:tc vMerge="1">
                  <a:txBody>
                    <a:bodyPr/>
                    <a:lstStyle/>
                    <a:p>
                      <a:endParaRPr lang="en-US"/>
                    </a:p>
                  </a:txBody>
                  <a:tcPr/>
                </a:tc>
                <a:tc vMerge="1">
                  <a:txBody>
                    <a:bodyPr/>
                    <a:lstStyle/>
                    <a:p>
                      <a:endParaRPr lang="en-US"/>
                    </a:p>
                  </a:txBody>
                  <a:tcPr/>
                </a:tc>
                <a:tc gridSpan="3" vMerge="1">
                  <a:txBody>
                    <a:bodyPr/>
                    <a:lstStyle/>
                    <a:p>
                      <a:endParaRPr lang="en-US"/>
                    </a:p>
                  </a:txBody>
                  <a:tcPr/>
                </a:tc>
                <a:tc hMerge="1" vMerge="1">
                  <a:txBody>
                    <a:bodyPr/>
                    <a:lstStyle/>
                    <a:p>
                      <a:endParaRPr lang="en-US" dirty="0"/>
                    </a:p>
                  </a:txBody>
                  <a:tcPr/>
                </a:tc>
                <a:tc hMerge="1" vMerge="1">
                  <a:txBody>
                    <a:bodyPr/>
                    <a:lstStyle/>
                    <a:p>
                      <a:endParaRPr lang="en-US" dirty="0"/>
                    </a:p>
                  </a:txBody>
                  <a:tcPr/>
                </a:tc>
                <a:tc gridSpan="4">
                  <a:txBody>
                    <a:bodyPr/>
                    <a:lstStyle/>
                    <a:p>
                      <a:r>
                        <a:rPr lang="it-IT" dirty="0"/>
                        <a:t>Test positivo</a:t>
                      </a:r>
                      <a:endParaRPr lang="en-US" dirty="0"/>
                    </a:p>
                  </a:txBody>
                  <a:tcPr>
                    <a:solidFill>
                      <a:srgbClr val="FFDFE6"/>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2">
                  <a:txBody>
                    <a:bodyPr/>
                    <a:lstStyle/>
                    <a:p>
                      <a:endParaRPr lang="en-US" dirty="0"/>
                    </a:p>
                  </a:txBody>
                  <a:tcPr>
                    <a:noFill/>
                  </a:tcPr>
                </a:tc>
                <a:tc hMerge="1">
                  <a:txBody>
                    <a:bodyPr/>
                    <a:lstStyle/>
                    <a:p>
                      <a:endParaRPr lang="en-US" dirty="0"/>
                    </a:p>
                  </a:txBody>
                  <a:tcPr/>
                </a:tc>
                <a:tc gridSpan="3">
                  <a:txBody>
                    <a:bodyPr/>
                    <a:lstStyle/>
                    <a:p>
                      <a:r>
                        <a:rPr lang="it-IT" dirty="0"/>
                        <a:t>Test negativo</a:t>
                      </a:r>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 xmlns:a16="http://schemas.microsoft.com/office/drawing/2014/main" val="3646934888"/>
                  </a:ext>
                </a:extLst>
              </a:tr>
              <a:tr h="741680">
                <a:tc vMerge="1">
                  <a:txBody>
                    <a:bodyPr/>
                    <a:lstStyle/>
                    <a:p>
                      <a:endParaRPr lang="en-US"/>
                    </a:p>
                  </a:txBody>
                  <a:tcPr/>
                </a:tc>
                <a:tc vMerge="1">
                  <a:txBody>
                    <a:bodyPr/>
                    <a:lstStyle/>
                    <a:p>
                      <a:endParaRPr lang="en-US"/>
                    </a:p>
                  </a:txBody>
                  <a:tcPr/>
                </a:tc>
                <a:tc gridSpan="3" vMerge="1">
                  <a:txBody>
                    <a:bodyPr/>
                    <a:lstStyle/>
                    <a:p>
                      <a:endParaRPr lang="en-US"/>
                    </a:p>
                  </a:txBody>
                  <a:tcPr/>
                </a:tc>
                <a:tc hMerge="1" vMerge="1">
                  <a:txBody>
                    <a:bodyPr/>
                    <a:lstStyle/>
                    <a:p>
                      <a:endParaRPr lang="en-US" dirty="0"/>
                    </a:p>
                  </a:txBody>
                  <a:tcPr/>
                </a:tc>
                <a:tc hMerge="1" vMerge="1">
                  <a:txBody>
                    <a:bodyPr/>
                    <a:lstStyle/>
                    <a:p>
                      <a:endParaRPr lang="en-US"/>
                    </a:p>
                  </a:txBody>
                  <a:tcPr/>
                </a:tc>
                <a:tc gridSpan="2">
                  <a:txBody>
                    <a:bodyPr/>
                    <a:lstStyle/>
                    <a:p>
                      <a:endParaRPr lang="en-US" dirty="0"/>
                    </a:p>
                  </a:txBody>
                  <a:tcPr>
                    <a:noFill/>
                  </a:tcPr>
                </a:tc>
                <a:tc hMerge="1">
                  <a:txBody>
                    <a:bodyPr/>
                    <a:lstStyle/>
                    <a:p>
                      <a:endParaRPr lang="en-US" dirty="0"/>
                    </a:p>
                  </a:txBody>
                  <a:tcPr/>
                </a:tc>
                <a:tc gridSpan="2">
                  <a:txBody>
                    <a:bodyPr/>
                    <a:lstStyle/>
                    <a:p>
                      <a:endParaRPr lang="en-US" dirty="0"/>
                    </a:p>
                  </a:txBody>
                  <a:tcPr>
                    <a:noFill/>
                  </a:tcPr>
                </a:tc>
                <a:tc hMerge="1">
                  <a:txBody>
                    <a:bodyPr/>
                    <a:lstStyle/>
                    <a:p>
                      <a:endParaRPr lang="en-US" dirty="0"/>
                    </a:p>
                  </a:txBody>
                  <a:tcPr/>
                </a:tc>
                <a:tc rowSpan="6" gridSpan="3">
                  <a:txBody>
                    <a:bodyPr/>
                    <a:lstStyle/>
                    <a:p>
                      <a:endParaRPr lang="en-US" dirty="0"/>
                    </a:p>
                  </a:txBody>
                  <a:tcPr>
                    <a:noFill/>
                  </a:tcPr>
                </a:tc>
                <a:tc rowSpan="6" hMerge="1">
                  <a:txBody>
                    <a:bodyPr/>
                    <a:lstStyle/>
                    <a:p>
                      <a:endParaRPr lang="en-US"/>
                    </a:p>
                  </a:txBody>
                  <a:tcPr/>
                </a:tc>
                <a:tc rowSpan="6" hMerge="1">
                  <a:txBody>
                    <a:bodyPr/>
                    <a:lstStyle/>
                    <a:p>
                      <a:endParaRPr lang="en-US"/>
                    </a:p>
                  </a:txBody>
                  <a:tcPr/>
                </a:tc>
                <a:tc rowSpan="6">
                  <a:txBody>
                    <a:bodyPr/>
                    <a:lstStyle/>
                    <a:p>
                      <a:endParaRPr lang="en-US" dirty="0"/>
                    </a:p>
                  </a:txBody>
                  <a:tcPr>
                    <a:noFill/>
                  </a:tcPr>
                </a:tc>
                <a:tc rowSpan="6">
                  <a:txBody>
                    <a:bodyPr/>
                    <a:lstStyle/>
                    <a:p>
                      <a:endParaRPr lang="en-US" dirty="0"/>
                    </a:p>
                  </a:txBody>
                  <a:tcPr>
                    <a:noFill/>
                  </a:tcPr>
                </a:tc>
                <a:extLst>
                  <a:ext uri="{0D108BD9-81ED-4DB2-BD59-A6C34878D82A}">
                    <a16:rowId xmlns="" xmlns:a16="http://schemas.microsoft.com/office/drawing/2014/main" val="1839593541"/>
                  </a:ext>
                </a:extLst>
              </a:tr>
              <a:tr h="370840">
                <a:tc vMerge="1">
                  <a:txBody>
                    <a:bodyPr/>
                    <a:lstStyle/>
                    <a:p>
                      <a:endParaRPr lang="en-US"/>
                    </a:p>
                  </a:txBody>
                  <a:tcPr/>
                </a:tc>
                <a:tc vMerge="1">
                  <a:txBody>
                    <a:bodyPr/>
                    <a:lstStyle/>
                    <a:p>
                      <a:endParaRPr lang="en-US" dirty="0"/>
                    </a:p>
                  </a:txBody>
                  <a:tcPr/>
                </a:tc>
                <a:tc>
                  <a:txBody>
                    <a:bodyPr/>
                    <a:lstStyle/>
                    <a:p>
                      <a:endParaRPr lang="en-US"/>
                    </a:p>
                  </a:txBody>
                  <a:tcPr>
                    <a:noFill/>
                  </a:tcPr>
                </a:tc>
                <a:tc>
                  <a:txBody>
                    <a:bodyPr/>
                    <a:lstStyle/>
                    <a:p>
                      <a:endParaRPr lang="en-US" dirty="0"/>
                    </a:p>
                  </a:txBody>
                  <a:tcPr>
                    <a:noFill/>
                  </a:tcPr>
                </a:tc>
                <a:tc>
                  <a:txBody>
                    <a:bodyPr/>
                    <a:lstStyle/>
                    <a:p>
                      <a:r>
                        <a:rPr lang="it-IT" dirty="0"/>
                        <a:t>Step II</a:t>
                      </a:r>
                      <a:endParaRPr lang="en-US" dirty="0"/>
                    </a:p>
                  </a:txBody>
                  <a:tcPr>
                    <a:solidFill>
                      <a:srgbClr val="FFC000"/>
                    </a:solidFill>
                  </a:tcPr>
                </a:tc>
                <a:tc gridSpan="4">
                  <a:txBody>
                    <a:bodyPr/>
                    <a:lstStyle/>
                    <a:p>
                      <a:r>
                        <a:rPr lang="it-IT" dirty="0"/>
                        <a:t>Ripetere step I</a:t>
                      </a:r>
                      <a:endParaRPr lang="en-US" dirty="0"/>
                    </a:p>
                  </a:txBody>
                  <a:tcPr>
                    <a:solidFill>
                      <a:schemeClr val="accent4">
                        <a:lumMod val="40000"/>
                        <a:lumOff val="60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3" vMerge="1">
                  <a:txBody>
                    <a:bodyPr/>
                    <a:lstStyle/>
                    <a:p>
                      <a:endParaRPr lang="en-US"/>
                    </a:p>
                  </a:txBody>
                  <a:tcPr/>
                </a:tc>
                <a:tc hMerge="1" vMerge="1">
                  <a:txBody>
                    <a:bodyPr/>
                    <a:lstStyle/>
                    <a:p>
                      <a:endParaRPr lang="en-US" dirty="0"/>
                    </a:p>
                  </a:txBody>
                  <a:tcPr/>
                </a:tc>
                <a:tc hMerge="1" vMerge="1">
                  <a:txBody>
                    <a:bodyPr/>
                    <a:lstStyle/>
                    <a:p>
                      <a:endParaRPr lang="en-US" dirty="0"/>
                    </a:p>
                  </a:txBody>
                  <a:tcPr/>
                </a:tc>
                <a:tc vMerge="1">
                  <a:txBody>
                    <a:bodyPr/>
                    <a:lstStyle/>
                    <a:p>
                      <a:endParaRPr lang="en-US"/>
                    </a:p>
                  </a:txBody>
                  <a:tcPr/>
                </a:tc>
                <a:tc vMerge="1">
                  <a:txBody>
                    <a:bodyPr/>
                    <a:lstStyle/>
                    <a:p>
                      <a:endParaRPr lang="en-US"/>
                    </a:p>
                  </a:txBody>
                  <a:tcPr/>
                </a:tc>
                <a:extLst>
                  <a:ext uri="{0D108BD9-81ED-4DB2-BD59-A6C34878D82A}">
                    <a16:rowId xmlns="" xmlns:a16="http://schemas.microsoft.com/office/drawing/2014/main" val="2735247946"/>
                  </a:ext>
                </a:extLst>
              </a:tr>
              <a:tr h="370840">
                <a:tc vMerge="1">
                  <a:txBody>
                    <a:bodyPr/>
                    <a:lstStyle/>
                    <a:p>
                      <a:endParaRPr lang="en-US"/>
                    </a:p>
                  </a:txBody>
                  <a:tcPr/>
                </a:tc>
                <a:tc vMerge="1">
                  <a:txBody>
                    <a:bodyPr/>
                    <a:lstStyle/>
                    <a:p>
                      <a:endParaRPr lang="en-US" dirty="0"/>
                    </a:p>
                  </a:txBody>
                  <a:tcPr/>
                </a:tc>
                <a:tc rowSpan="4" gridSpan="3">
                  <a:txBody>
                    <a:bodyPr/>
                    <a:lstStyle/>
                    <a:p>
                      <a:endParaRPr lang="en-US" dirty="0"/>
                    </a:p>
                  </a:txBody>
                  <a:tcPr>
                    <a:noFill/>
                  </a:tcPr>
                </a:tc>
                <a:tc rowSpan="4" hMerge="1">
                  <a:txBody>
                    <a:bodyPr/>
                    <a:lstStyle/>
                    <a:p>
                      <a:endParaRPr lang="en-US" dirty="0"/>
                    </a:p>
                  </a:txBody>
                  <a:tcPr/>
                </a:tc>
                <a:tc rowSpan="4" hMerge="1">
                  <a:txBody>
                    <a:bodyPr/>
                    <a:lstStyle/>
                    <a:p>
                      <a:endParaRPr lang="en-US"/>
                    </a:p>
                  </a:txBody>
                  <a:tcPr/>
                </a:tc>
                <a:tc rowSpan="2">
                  <a:txBody>
                    <a:bodyPr/>
                    <a:lstStyle/>
                    <a:p>
                      <a:endParaRPr lang="en-US" dirty="0"/>
                    </a:p>
                  </a:txBody>
                  <a:tcPr>
                    <a:noFill/>
                  </a:tcPr>
                </a:tc>
                <a:tc rowSpan="2">
                  <a:txBody>
                    <a:bodyPr/>
                    <a:lstStyle/>
                    <a:p>
                      <a:endParaRPr lang="en-US" dirty="0"/>
                    </a:p>
                  </a:txBody>
                  <a:tcPr>
                    <a:noFill/>
                  </a:tcPr>
                </a:tc>
                <a:tc>
                  <a:txBody>
                    <a:bodyPr/>
                    <a:lstStyle/>
                    <a:p>
                      <a:endParaRPr lang="en-US" dirty="0"/>
                    </a:p>
                  </a:txBody>
                  <a:tcPr>
                    <a:noFill/>
                  </a:tcPr>
                </a:tc>
                <a:tc rowSpan="5">
                  <a:txBody>
                    <a:bodyPr/>
                    <a:lstStyle/>
                    <a:p>
                      <a:endParaRPr lang="en-US" dirty="0"/>
                    </a:p>
                  </a:txBody>
                  <a:tcPr>
                    <a:noFill/>
                  </a:tcPr>
                </a:tc>
                <a:tc gridSpan="3" vMerge="1">
                  <a:txBody>
                    <a:bodyPr/>
                    <a:lstStyle/>
                    <a:p>
                      <a:endParaRPr lang="en-US"/>
                    </a:p>
                  </a:txBody>
                  <a:tcPr/>
                </a:tc>
                <a:tc hMerge="1" vMerge="1">
                  <a:txBody>
                    <a:bodyPr/>
                    <a:lstStyle/>
                    <a:p>
                      <a:endParaRPr lang="en-US"/>
                    </a:p>
                  </a:txBody>
                  <a:tcPr/>
                </a:tc>
                <a:tc hMerge="1" vMerge="1">
                  <a:txBody>
                    <a:bodyPr/>
                    <a:lstStyle/>
                    <a:p>
                      <a:endParaRPr lang="en-US" dirty="0"/>
                    </a:p>
                  </a:txBody>
                  <a:tcPr/>
                </a:tc>
                <a:tc vMerge="1">
                  <a:txBody>
                    <a:bodyPr/>
                    <a:lstStyle/>
                    <a:p>
                      <a:endParaRPr lang="en-US" dirty="0"/>
                    </a:p>
                  </a:txBody>
                  <a:tcPr/>
                </a:tc>
                <a:tc vMerge="1">
                  <a:txBody>
                    <a:bodyPr/>
                    <a:lstStyle/>
                    <a:p>
                      <a:endParaRPr lang="en-US"/>
                    </a:p>
                  </a:txBody>
                  <a:tcPr/>
                </a:tc>
                <a:extLst>
                  <a:ext uri="{0D108BD9-81ED-4DB2-BD59-A6C34878D82A}">
                    <a16:rowId xmlns="" xmlns:a16="http://schemas.microsoft.com/office/drawing/2014/main" val="3983127809"/>
                  </a:ext>
                </a:extLst>
              </a:tr>
              <a:tr h="370840">
                <a:tc vMerge="1">
                  <a:txBody>
                    <a:bodyPr/>
                    <a:lstStyle/>
                    <a:p>
                      <a:endParaRPr lang="en-US"/>
                    </a:p>
                  </a:txBody>
                  <a:tcPr/>
                </a:tc>
                <a:tc vMerge="1">
                  <a:txBody>
                    <a:bodyPr/>
                    <a:lstStyle/>
                    <a:p>
                      <a:endParaRPr lang="en-US" dirty="0"/>
                    </a:p>
                  </a:txBody>
                  <a:tcPr/>
                </a:tc>
                <a:tc gridSpan="3" vMerge="1">
                  <a:txBody>
                    <a:bodyPr/>
                    <a:lstStyle/>
                    <a:p>
                      <a:endParaRPr lang="en-US" dirty="0"/>
                    </a:p>
                  </a:txBody>
                  <a:tcPr/>
                </a:tc>
                <a:tc hMerge="1" vMerge="1">
                  <a:txBody>
                    <a:bodyPr/>
                    <a:lstStyle/>
                    <a:p>
                      <a:endParaRPr lang="en-US" dirty="0"/>
                    </a:p>
                  </a:txBody>
                  <a:tcPr/>
                </a:tc>
                <a:tc hMerge="1" vMerge="1">
                  <a:txBody>
                    <a:bodyPr/>
                    <a:lstStyle/>
                    <a:p>
                      <a:endParaRPr lang="en-US" dirty="0"/>
                    </a:p>
                  </a:txBody>
                  <a:tcPr/>
                </a:tc>
                <a:tc vMerge="1">
                  <a:txBody>
                    <a:bodyPr/>
                    <a:lstStyle/>
                    <a:p>
                      <a:endParaRPr lang="en-US" dirty="0"/>
                    </a:p>
                  </a:txBody>
                  <a:tcPr/>
                </a:tc>
                <a:tc vMerge="1">
                  <a:txBody>
                    <a:bodyPr/>
                    <a:lstStyle/>
                    <a:p>
                      <a:endParaRPr lang="en-US" dirty="0"/>
                    </a:p>
                  </a:txBody>
                  <a:tcPr/>
                </a:tc>
                <a:tc>
                  <a:txBody>
                    <a:bodyPr/>
                    <a:lstStyle/>
                    <a:p>
                      <a:endParaRPr lang="en-US" dirty="0"/>
                    </a:p>
                  </a:txBody>
                  <a:tcPr>
                    <a:noFill/>
                  </a:tcPr>
                </a:tc>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dirty="0"/>
                    </a:p>
                  </a:txBody>
                  <a:tcPr/>
                </a:tc>
                <a:tc vMerge="1">
                  <a:txBody>
                    <a:bodyPr/>
                    <a:lstStyle/>
                    <a:p>
                      <a:endParaRPr lang="en-US" dirty="0"/>
                    </a:p>
                  </a:txBody>
                  <a:tcPr/>
                </a:tc>
                <a:tc vMerge="1">
                  <a:txBody>
                    <a:bodyPr/>
                    <a:lstStyle/>
                    <a:p>
                      <a:endParaRPr lang="en-US"/>
                    </a:p>
                  </a:txBody>
                  <a:tcPr/>
                </a:tc>
                <a:extLst>
                  <a:ext uri="{0D108BD9-81ED-4DB2-BD59-A6C34878D82A}">
                    <a16:rowId xmlns="" xmlns:a16="http://schemas.microsoft.com/office/drawing/2014/main" val="1082806518"/>
                  </a:ext>
                </a:extLst>
              </a:tr>
              <a:tr h="370840">
                <a:tc vMerge="1">
                  <a:txBody>
                    <a:bodyPr/>
                    <a:lstStyle/>
                    <a:p>
                      <a:endParaRPr lang="en-US"/>
                    </a:p>
                  </a:txBody>
                  <a:tcPr/>
                </a:tc>
                <a:tc vMerge="1">
                  <a:txBody>
                    <a:bodyPr/>
                    <a:lstStyle/>
                    <a:p>
                      <a:endParaRPr lang="en-US" dirty="0"/>
                    </a:p>
                  </a:txBody>
                  <a:tcPr/>
                </a:tc>
                <a:tc gridSpan="3" vMerge="1">
                  <a:txBody>
                    <a:bodyPr/>
                    <a:lstStyle/>
                    <a:p>
                      <a:endParaRPr lang="en-US" dirty="0"/>
                    </a:p>
                  </a:txBody>
                  <a:tcPr/>
                </a:tc>
                <a:tc hMerge="1" vMerge="1">
                  <a:txBody>
                    <a:bodyPr/>
                    <a:lstStyle/>
                    <a:p>
                      <a:endParaRPr lang="en-US" dirty="0"/>
                    </a:p>
                  </a:txBody>
                  <a:tcPr/>
                </a:tc>
                <a:tc hMerge="1" vMerge="1">
                  <a:txBody>
                    <a:bodyPr/>
                    <a:lstStyle/>
                    <a:p>
                      <a:endParaRPr lang="en-US" dirty="0"/>
                    </a:p>
                  </a:txBody>
                  <a:tcPr/>
                </a:tc>
                <a:tc gridSpan="3">
                  <a:txBody>
                    <a:bodyPr/>
                    <a:lstStyle/>
                    <a:p>
                      <a:r>
                        <a:rPr lang="it-IT" dirty="0"/>
                        <a:t>Test Positivo</a:t>
                      </a:r>
                      <a:endParaRPr lang="en-US" dirty="0"/>
                    </a:p>
                  </a:txBody>
                  <a:tcPr>
                    <a:solidFill>
                      <a:srgbClr val="FFDFE6"/>
                    </a:solidFill>
                  </a:tcPr>
                </a:tc>
                <a:tc hMerge="1">
                  <a:txBody>
                    <a:bodyPr/>
                    <a:lstStyle/>
                    <a:p>
                      <a:endParaRPr lang="en-US" dirty="0"/>
                    </a:p>
                  </a:txBody>
                  <a:tcPr/>
                </a:tc>
                <a:tc hMerge="1">
                  <a:txBody>
                    <a:bodyPr/>
                    <a:lstStyle/>
                    <a:p>
                      <a:endParaRPr lang="en-US" dirty="0"/>
                    </a:p>
                  </a:txBody>
                  <a:tcPr/>
                </a:tc>
                <a:tc vMerge="1">
                  <a:txBody>
                    <a:bodyPr/>
                    <a:lstStyle/>
                    <a:p>
                      <a:endParaRPr lang="en-US" dirty="0"/>
                    </a:p>
                  </a:txBody>
                  <a:tcPr/>
                </a:tc>
                <a:tc gridSpan="3" vMerge="1">
                  <a:txBody>
                    <a:bodyPr/>
                    <a:lstStyle/>
                    <a:p>
                      <a:endParaRPr lang="en-US"/>
                    </a:p>
                  </a:txBody>
                  <a:tcPr/>
                </a:tc>
                <a:tc hMerge="1" vMerge="1">
                  <a:txBody>
                    <a:bodyPr/>
                    <a:lstStyle/>
                    <a:p>
                      <a:endParaRPr lang="en-US"/>
                    </a:p>
                  </a:txBody>
                  <a:tcPr/>
                </a:tc>
                <a:tc hMerge="1" vMerge="1">
                  <a:txBody>
                    <a:bodyPr/>
                    <a:lstStyle/>
                    <a:p>
                      <a:endParaRPr lang="en-US" dirty="0"/>
                    </a:p>
                  </a:txBody>
                  <a:tcPr/>
                </a:tc>
                <a:tc vMerge="1">
                  <a:txBody>
                    <a:bodyPr/>
                    <a:lstStyle/>
                    <a:p>
                      <a:endParaRPr lang="en-US" dirty="0"/>
                    </a:p>
                  </a:txBody>
                  <a:tcPr/>
                </a:tc>
                <a:tc vMerge="1">
                  <a:txBody>
                    <a:bodyPr/>
                    <a:lstStyle/>
                    <a:p>
                      <a:endParaRPr lang="en-US"/>
                    </a:p>
                  </a:txBody>
                  <a:tcPr/>
                </a:tc>
                <a:extLst>
                  <a:ext uri="{0D108BD9-81ED-4DB2-BD59-A6C34878D82A}">
                    <a16:rowId xmlns="" xmlns:a16="http://schemas.microsoft.com/office/drawing/2014/main" val="23682760"/>
                  </a:ext>
                </a:extLst>
              </a:tr>
              <a:tr h="370840">
                <a:tc vMerge="1">
                  <a:txBody>
                    <a:bodyPr/>
                    <a:lstStyle/>
                    <a:p>
                      <a:endParaRPr lang="en-US"/>
                    </a:p>
                  </a:txBody>
                  <a:tcPr/>
                </a:tc>
                <a:tc vMerge="1">
                  <a:txBody>
                    <a:bodyPr/>
                    <a:lstStyle/>
                    <a:p>
                      <a:endParaRPr lang="en-US"/>
                    </a:p>
                  </a:txBody>
                  <a:tcPr/>
                </a:tc>
                <a:tc gridSpan="3" vMerge="1">
                  <a:txBody>
                    <a:bodyPr/>
                    <a:lstStyle/>
                    <a:p>
                      <a:endParaRPr lang="en-US" dirty="0"/>
                    </a:p>
                  </a:txBody>
                  <a:tcPr/>
                </a:tc>
                <a:tc hMerge="1" vMerge="1">
                  <a:txBody>
                    <a:bodyPr/>
                    <a:lstStyle/>
                    <a:p>
                      <a:endParaRPr lang="en-US" dirty="0"/>
                    </a:p>
                  </a:txBody>
                  <a:tcPr/>
                </a:tc>
                <a:tc hMerge="1" vMerge="1">
                  <a:txBody>
                    <a:bodyPr/>
                    <a:lstStyle/>
                    <a:p>
                      <a:endParaRPr lang="en-US" dirty="0"/>
                    </a:p>
                  </a:txBody>
                  <a:tcPr/>
                </a:tc>
                <a:tc rowSpan="2" gridSpan="3">
                  <a:txBody>
                    <a:bodyPr/>
                    <a:lstStyle/>
                    <a:p>
                      <a:endParaRPr lang="en-US" dirty="0"/>
                    </a:p>
                  </a:txBody>
                  <a:tcPr>
                    <a:noFill/>
                  </a:tcPr>
                </a:tc>
                <a:tc rowSpan="2" hMerge="1">
                  <a:txBody>
                    <a:bodyPr/>
                    <a:lstStyle/>
                    <a:p>
                      <a:endParaRPr lang="en-US" dirty="0"/>
                    </a:p>
                  </a:txBody>
                  <a:tcPr/>
                </a:tc>
                <a:tc rowSpan="2" hMerge="1">
                  <a:txBody>
                    <a:bodyPr/>
                    <a:lstStyle/>
                    <a:p>
                      <a:endParaRPr lang="en-US"/>
                    </a:p>
                  </a:txBody>
                  <a:tcPr/>
                </a:tc>
                <a:tc vMerge="1">
                  <a:txBody>
                    <a:bodyPr/>
                    <a:lstStyle/>
                    <a:p>
                      <a:endParaRPr lang="en-US"/>
                    </a:p>
                  </a:txBody>
                  <a:tcPr/>
                </a:tc>
                <a:tc gridSpan="3" vMerge="1">
                  <a:txBody>
                    <a:bodyPr/>
                    <a:lstStyle/>
                    <a:p>
                      <a:endParaRPr lang="en-US"/>
                    </a:p>
                  </a:txBody>
                  <a:tcPr/>
                </a:tc>
                <a:tc hMerge="1" vMerge="1">
                  <a:txBody>
                    <a:bodyPr/>
                    <a:lstStyle/>
                    <a:p>
                      <a:endParaRPr lang="en-US" dirty="0"/>
                    </a:p>
                  </a:txBody>
                  <a:tcPr/>
                </a:tc>
                <a:tc hMerge="1"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 xmlns:a16="http://schemas.microsoft.com/office/drawing/2014/main" val="3571084772"/>
                  </a:ext>
                </a:extLst>
              </a:tr>
              <a:tr h="370840">
                <a:tc gridSpan="4">
                  <a:txBody>
                    <a:bodyPr/>
                    <a:lstStyle/>
                    <a:p>
                      <a:r>
                        <a:rPr lang="it-IT" dirty="0"/>
                        <a:t>DIABETE MELLITO</a:t>
                      </a:r>
                      <a:endParaRPr lang="en-US" dirty="0"/>
                    </a:p>
                  </a:txBody>
                  <a:tcPr>
                    <a:solidFill>
                      <a:srgbClr val="FF0000"/>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a:txBody>
                    <a:bodyPr/>
                    <a:lstStyle/>
                    <a:p>
                      <a:endParaRPr lang="en-US" dirty="0"/>
                    </a:p>
                  </a:txBody>
                  <a:tcPr>
                    <a:noFill/>
                  </a:tcPr>
                </a:tc>
                <a:tc gridSpan="3" vMerge="1">
                  <a:txBody>
                    <a:bodyPr/>
                    <a:lstStyle/>
                    <a:p>
                      <a:endParaRPr lang="en-US" dirty="0"/>
                    </a:p>
                  </a:txBody>
                  <a:tcPr/>
                </a:tc>
                <a:tc hMerge="1" vMerge="1">
                  <a:txBody>
                    <a:bodyPr/>
                    <a:lstStyle/>
                    <a:p>
                      <a:endParaRPr lang="en-US" dirty="0"/>
                    </a:p>
                  </a:txBody>
                  <a:tcPr/>
                </a:tc>
                <a:tc hMerge="1" vMerge="1">
                  <a:txBody>
                    <a:bodyPr/>
                    <a:lstStyle/>
                    <a:p>
                      <a:endParaRPr lang="en-US" dirty="0"/>
                    </a:p>
                  </a:txBody>
                  <a:tcPr/>
                </a:tc>
                <a:tc vMerge="1">
                  <a:txBody>
                    <a:bodyPr/>
                    <a:lstStyle/>
                    <a:p>
                      <a:endParaRPr lang="en-US"/>
                    </a:p>
                  </a:txBody>
                  <a:tcPr/>
                </a:tc>
                <a:tc>
                  <a:txBody>
                    <a:bodyPr/>
                    <a:lstStyle/>
                    <a:p>
                      <a:endParaRPr lang="en-US" dirty="0"/>
                    </a:p>
                  </a:txBody>
                  <a:tcPr>
                    <a:noFill/>
                  </a:tcPr>
                </a:tc>
                <a:tc gridSpan="4">
                  <a:txBody>
                    <a:bodyPr/>
                    <a:lstStyle/>
                    <a:p>
                      <a:r>
                        <a:rPr lang="it-IT" dirty="0"/>
                        <a:t>NON DIABETE MELLITO</a:t>
                      </a:r>
                      <a:endParaRPr lang="en-US" dirty="0"/>
                    </a:p>
                  </a:txBody>
                  <a:tcPr>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869980730"/>
                  </a:ext>
                </a:extLst>
              </a:tr>
            </a:tbl>
          </a:graphicData>
        </a:graphic>
      </p:graphicFrame>
      <p:sp>
        <p:nvSpPr>
          <p:cNvPr id="6" name="Arrow: Down 5">
            <a:extLst>
              <a:ext uri="{FF2B5EF4-FFF2-40B4-BE49-F238E27FC236}">
                <a16:creationId xmlns="" xmlns:a16="http://schemas.microsoft.com/office/drawing/2014/main" id="{3EB6A14C-3435-4C30-B0D1-95A7DDD78A14}"/>
              </a:ext>
            </a:extLst>
          </p:cNvPr>
          <p:cNvSpPr/>
          <p:nvPr/>
        </p:nvSpPr>
        <p:spPr>
          <a:xfrm>
            <a:off x="2557670" y="1114376"/>
            <a:ext cx="357808" cy="4770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 xmlns:a16="http://schemas.microsoft.com/office/drawing/2014/main" id="{E33EAEA4-A926-4A67-9399-43653E5B535F}"/>
              </a:ext>
            </a:extLst>
          </p:cNvPr>
          <p:cNvSpPr/>
          <p:nvPr/>
        </p:nvSpPr>
        <p:spPr>
          <a:xfrm>
            <a:off x="7911548" y="1114375"/>
            <a:ext cx="357808" cy="4770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 xmlns:a16="http://schemas.microsoft.com/office/drawing/2014/main" id="{D09EF632-2529-4862-A724-5BCD0135572A}"/>
              </a:ext>
            </a:extLst>
          </p:cNvPr>
          <p:cNvSpPr/>
          <p:nvPr/>
        </p:nvSpPr>
        <p:spPr>
          <a:xfrm>
            <a:off x="7601248" y="3566486"/>
            <a:ext cx="978408" cy="2517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 xmlns:a16="http://schemas.microsoft.com/office/drawing/2014/main" id="{3F182828-C093-451A-8725-72ECE59BBDE0}"/>
              </a:ext>
            </a:extLst>
          </p:cNvPr>
          <p:cNvSpPr/>
          <p:nvPr/>
        </p:nvSpPr>
        <p:spPr>
          <a:xfrm>
            <a:off x="6249497" y="4023685"/>
            <a:ext cx="357808" cy="477079"/>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Down 9">
            <a:extLst>
              <a:ext uri="{FF2B5EF4-FFF2-40B4-BE49-F238E27FC236}">
                <a16:creationId xmlns="" xmlns:a16="http://schemas.microsoft.com/office/drawing/2014/main" id="{D8E4DA1B-6550-4A89-A84A-A57B1D7638CF}"/>
              </a:ext>
            </a:extLst>
          </p:cNvPr>
          <p:cNvSpPr/>
          <p:nvPr/>
        </p:nvSpPr>
        <p:spPr>
          <a:xfrm>
            <a:off x="6136853" y="5165186"/>
            <a:ext cx="357808" cy="47707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 xmlns:a16="http://schemas.microsoft.com/office/drawing/2014/main" id="{8E469F5F-25A6-42F2-BE34-6D5AA59255CA}"/>
              </a:ext>
            </a:extLst>
          </p:cNvPr>
          <p:cNvSpPr/>
          <p:nvPr/>
        </p:nvSpPr>
        <p:spPr>
          <a:xfrm>
            <a:off x="6249497" y="2904410"/>
            <a:ext cx="357808" cy="4770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Down 11">
            <a:extLst>
              <a:ext uri="{FF2B5EF4-FFF2-40B4-BE49-F238E27FC236}">
                <a16:creationId xmlns="" xmlns:a16="http://schemas.microsoft.com/office/drawing/2014/main" id="{88070F6D-63FA-484A-A139-DD7F2CA48FA5}"/>
              </a:ext>
            </a:extLst>
          </p:cNvPr>
          <p:cNvSpPr/>
          <p:nvPr/>
        </p:nvSpPr>
        <p:spPr>
          <a:xfrm>
            <a:off x="9041296" y="2903318"/>
            <a:ext cx="357808" cy="4770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 xmlns:a16="http://schemas.microsoft.com/office/drawing/2014/main" id="{789E4DC4-4EB7-4169-B513-3AA1A0BADA21}"/>
              </a:ext>
            </a:extLst>
          </p:cNvPr>
          <p:cNvSpPr/>
          <p:nvPr/>
        </p:nvSpPr>
        <p:spPr>
          <a:xfrm>
            <a:off x="2460472" y="2955229"/>
            <a:ext cx="536712" cy="309107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Down 13">
            <a:extLst>
              <a:ext uri="{FF2B5EF4-FFF2-40B4-BE49-F238E27FC236}">
                <a16:creationId xmlns="" xmlns:a16="http://schemas.microsoft.com/office/drawing/2014/main" id="{A62318BD-4567-448F-A8FA-CA21742ADC9F}"/>
              </a:ext>
            </a:extLst>
          </p:cNvPr>
          <p:cNvSpPr/>
          <p:nvPr/>
        </p:nvSpPr>
        <p:spPr>
          <a:xfrm>
            <a:off x="8951844" y="3949832"/>
            <a:ext cx="536712" cy="24307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Bent-Up 14">
            <a:extLst>
              <a:ext uri="{FF2B5EF4-FFF2-40B4-BE49-F238E27FC236}">
                <a16:creationId xmlns="" xmlns:a16="http://schemas.microsoft.com/office/drawing/2014/main" id="{4C4368AF-A8CC-489F-B37A-22D796D0BDDC}"/>
              </a:ext>
            </a:extLst>
          </p:cNvPr>
          <p:cNvSpPr/>
          <p:nvPr/>
        </p:nvSpPr>
        <p:spPr>
          <a:xfrm rot="16200000" flipH="1">
            <a:off x="5153330" y="5624673"/>
            <a:ext cx="762224" cy="1787919"/>
          </a:xfrm>
          <a:prstGeom prst="bentUpArrow">
            <a:avLst>
              <a:gd name="adj1" fmla="val 25000"/>
              <a:gd name="adj2" fmla="val 25000"/>
              <a:gd name="adj3" fmla="val 296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4839862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 xmlns:a16="http://schemas.microsoft.com/office/drawing/2014/main" id="{5F9E9174-DDE6-480D-8F44-7B3D9D54D9A3}"/>
              </a:ext>
            </a:extLst>
          </p:cNvPr>
          <p:cNvGraphicFramePr>
            <a:graphicFrameLocks noGrp="1"/>
          </p:cNvGraphicFramePr>
          <p:nvPr>
            <p:extLst>
              <p:ext uri="{D42A27DB-BD31-4B8C-83A1-F6EECF244321}">
                <p14:modId xmlns="" xmlns:p14="http://schemas.microsoft.com/office/powerpoint/2010/main" val="3267953982"/>
              </p:ext>
            </p:extLst>
          </p:nvPr>
        </p:nvGraphicFramePr>
        <p:xfrm>
          <a:off x="2032000" y="719665"/>
          <a:ext cx="8128000" cy="5336576"/>
        </p:xfrm>
        <a:graphic>
          <a:graphicData uri="http://schemas.openxmlformats.org/drawingml/2006/table">
            <a:tbl>
              <a:tblPr firstRow="1" bandRow="1">
                <a:tableStyleId>{5C22544A-7EE6-4342-B048-85BDC9FD1C3A}</a:tableStyleId>
              </a:tblPr>
              <a:tblGrid>
                <a:gridCol w="4064000">
                  <a:extLst>
                    <a:ext uri="{9D8B030D-6E8A-4147-A177-3AD203B41FA5}">
                      <a16:colId xmlns="" xmlns:a16="http://schemas.microsoft.com/office/drawing/2014/main" val="192312414"/>
                    </a:ext>
                  </a:extLst>
                </a:gridCol>
                <a:gridCol w="4064000">
                  <a:extLst>
                    <a:ext uri="{9D8B030D-6E8A-4147-A177-3AD203B41FA5}">
                      <a16:colId xmlns="" xmlns:a16="http://schemas.microsoft.com/office/drawing/2014/main" val="2564244238"/>
                    </a:ext>
                  </a:extLst>
                </a:gridCol>
              </a:tblGrid>
              <a:tr h="667072">
                <a:tc gridSpan="2">
                  <a:txBody>
                    <a:bodyPr/>
                    <a:lstStyle/>
                    <a:p>
                      <a:pPr algn="ctr"/>
                      <a:r>
                        <a:rPr lang="it-IT" sz="2200" dirty="0" smtClean="0"/>
                        <a:t>Fattori di rischio per Diabete</a:t>
                      </a:r>
                      <a:endParaRPr lang="en-US" sz="2200" dirty="0"/>
                    </a:p>
                  </a:txBody>
                  <a:tcPr/>
                </a:tc>
                <a:tc hMerge="1">
                  <a:txBody>
                    <a:bodyPr/>
                    <a:lstStyle/>
                    <a:p>
                      <a:endParaRPr lang="en-US" dirty="0"/>
                    </a:p>
                  </a:txBody>
                  <a:tcPr/>
                </a:tc>
                <a:extLst>
                  <a:ext uri="{0D108BD9-81ED-4DB2-BD59-A6C34878D82A}">
                    <a16:rowId xmlns="" xmlns:a16="http://schemas.microsoft.com/office/drawing/2014/main" val="3166523203"/>
                  </a:ext>
                </a:extLst>
              </a:tr>
              <a:tr h="667072">
                <a:tc>
                  <a:txBody>
                    <a:bodyPr/>
                    <a:lstStyle/>
                    <a:p>
                      <a:r>
                        <a:rPr lang="it-IT" dirty="0"/>
                        <a:t>NON MODIFICABILI</a:t>
                      </a:r>
                      <a:endParaRPr lang="en-US" dirty="0"/>
                    </a:p>
                  </a:txBody>
                  <a:tcPr/>
                </a:tc>
                <a:tc>
                  <a:txBody>
                    <a:bodyPr/>
                    <a:lstStyle/>
                    <a:p>
                      <a:r>
                        <a:rPr lang="it-IT" dirty="0"/>
                        <a:t>MODIFICABILI</a:t>
                      </a:r>
                      <a:endParaRPr lang="en-US" dirty="0"/>
                    </a:p>
                  </a:txBody>
                  <a:tcPr/>
                </a:tc>
                <a:extLst>
                  <a:ext uri="{0D108BD9-81ED-4DB2-BD59-A6C34878D82A}">
                    <a16:rowId xmlns="" xmlns:a16="http://schemas.microsoft.com/office/drawing/2014/main" val="2671568071"/>
                  </a:ext>
                </a:extLst>
              </a:tr>
              <a:tr h="667072">
                <a:tc>
                  <a:txBody>
                    <a:bodyPr/>
                    <a:lstStyle/>
                    <a:p>
                      <a:r>
                        <a:rPr lang="it-IT" dirty="0"/>
                        <a:t>Età</a:t>
                      </a:r>
                      <a:endParaRPr lang="en-US" dirty="0"/>
                    </a:p>
                  </a:txBody>
                  <a:tcPr/>
                </a:tc>
                <a:tc>
                  <a:txBody>
                    <a:bodyPr/>
                    <a:lstStyle/>
                    <a:p>
                      <a:r>
                        <a:rPr lang="it-IT" dirty="0"/>
                        <a:t>Apporto energetico Dieta Fumo&amp;Alcol</a:t>
                      </a:r>
                      <a:endParaRPr lang="en-US" dirty="0"/>
                    </a:p>
                  </a:txBody>
                  <a:tcPr/>
                </a:tc>
                <a:extLst>
                  <a:ext uri="{0D108BD9-81ED-4DB2-BD59-A6C34878D82A}">
                    <a16:rowId xmlns="" xmlns:a16="http://schemas.microsoft.com/office/drawing/2014/main" val="3524572460"/>
                  </a:ext>
                </a:extLst>
              </a:tr>
              <a:tr h="667072">
                <a:tc>
                  <a:txBody>
                    <a:bodyPr/>
                    <a:lstStyle/>
                    <a:p>
                      <a:r>
                        <a:rPr lang="it-IT" dirty="0"/>
                        <a:t>Sesso</a:t>
                      </a:r>
                    </a:p>
                    <a:p>
                      <a:endParaRPr lang="en-US" dirty="0"/>
                    </a:p>
                  </a:txBody>
                  <a:tcPr/>
                </a:tc>
                <a:tc>
                  <a:txBody>
                    <a:bodyPr/>
                    <a:lstStyle/>
                    <a:p>
                      <a:r>
                        <a:rPr lang="it-IT" dirty="0"/>
                        <a:t>Peso-BMI</a:t>
                      </a:r>
                      <a:endParaRPr lang="en-US" dirty="0"/>
                    </a:p>
                  </a:txBody>
                  <a:tcPr/>
                </a:tc>
                <a:extLst>
                  <a:ext uri="{0D108BD9-81ED-4DB2-BD59-A6C34878D82A}">
                    <a16:rowId xmlns="" xmlns:a16="http://schemas.microsoft.com/office/drawing/2014/main" val="222722092"/>
                  </a:ext>
                </a:extLst>
              </a:tr>
              <a:tr h="667072">
                <a:tc>
                  <a:txBody>
                    <a:bodyPr/>
                    <a:lstStyle/>
                    <a:p>
                      <a:r>
                        <a:rPr lang="it-IT" dirty="0"/>
                        <a:t>Etnia</a:t>
                      </a:r>
                      <a:endParaRPr lang="en-US" dirty="0"/>
                    </a:p>
                  </a:txBody>
                  <a:tcPr/>
                </a:tc>
                <a:tc>
                  <a:txBody>
                    <a:bodyPr/>
                    <a:lstStyle/>
                    <a:p>
                      <a:r>
                        <a:rPr lang="it-IT" dirty="0"/>
                        <a:t>Distribuzione del tessuto adiposo</a:t>
                      </a:r>
                      <a:endParaRPr lang="en-US" dirty="0"/>
                    </a:p>
                  </a:txBody>
                  <a:tcPr/>
                </a:tc>
                <a:extLst>
                  <a:ext uri="{0D108BD9-81ED-4DB2-BD59-A6C34878D82A}">
                    <a16:rowId xmlns="" xmlns:a16="http://schemas.microsoft.com/office/drawing/2014/main" val="1357924267"/>
                  </a:ext>
                </a:extLst>
              </a:tr>
              <a:tr h="667072">
                <a:tc>
                  <a:txBody>
                    <a:bodyPr/>
                    <a:lstStyle/>
                    <a:p>
                      <a:r>
                        <a:rPr lang="it-IT" dirty="0"/>
                        <a:t>Genetica e storia familiare</a:t>
                      </a:r>
                      <a:endParaRPr lang="en-US" dirty="0"/>
                    </a:p>
                  </a:txBody>
                  <a:tcPr/>
                </a:tc>
                <a:tc>
                  <a:txBody>
                    <a:bodyPr/>
                    <a:lstStyle/>
                    <a:p>
                      <a:r>
                        <a:rPr lang="it-IT" dirty="0"/>
                        <a:t>Attività </a:t>
                      </a:r>
                      <a:r>
                        <a:rPr lang="it-IT" dirty="0" err="1" smtClean="0"/>
                        <a:t>fisca</a:t>
                      </a:r>
                      <a:endParaRPr lang="en-US" dirty="0"/>
                    </a:p>
                  </a:txBody>
                  <a:tcPr/>
                </a:tc>
                <a:extLst>
                  <a:ext uri="{0D108BD9-81ED-4DB2-BD59-A6C34878D82A}">
                    <a16:rowId xmlns="" xmlns:a16="http://schemas.microsoft.com/office/drawing/2014/main" val="1589923256"/>
                  </a:ext>
                </a:extLst>
              </a:tr>
              <a:tr h="1334144">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dirty="0"/>
                        <a:t>Stato socio economico</a:t>
                      </a:r>
                      <a:endParaRPr lang="en-US" dirty="0"/>
                    </a:p>
                    <a:p>
                      <a:pPr algn="ctr"/>
                      <a:endParaRPr lang="en-US" dirty="0"/>
                    </a:p>
                    <a:p>
                      <a:pPr algn="ctr"/>
                      <a:r>
                        <a:rPr lang="it-IT" dirty="0"/>
                        <a:t>Farmaci e Terapie</a:t>
                      </a:r>
                      <a:endParaRPr lang="en-US" dirty="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Stato socio economico</a:t>
                      </a:r>
                      <a:endParaRPr lang="en-US" dirty="0"/>
                    </a:p>
                    <a:p>
                      <a:endParaRPr lang="en-US" dirty="0"/>
                    </a:p>
                  </a:txBody>
                  <a:tcPr/>
                </a:tc>
                <a:extLst>
                  <a:ext uri="{0D108BD9-81ED-4DB2-BD59-A6C34878D82A}">
                    <a16:rowId xmlns="" xmlns:a16="http://schemas.microsoft.com/office/drawing/2014/main" val="771732103"/>
                  </a:ext>
                </a:extLst>
              </a:tr>
            </a:tbl>
          </a:graphicData>
        </a:graphic>
      </p:graphicFrame>
    </p:spTree>
    <p:extLst>
      <p:ext uri="{BB962C8B-B14F-4D97-AF65-F5344CB8AC3E}">
        <p14:creationId xmlns="" xmlns:p14="http://schemas.microsoft.com/office/powerpoint/2010/main" val="5509561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srcRect/>
          <a:stretch>
            <a:fillRect/>
          </a:stretch>
        </p:blipFill>
        <p:spPr bwMode="auto">
          <a:xfrm>
            <a:off x="1960170" y="0"/>
            <a:ext cx="8271987"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a:p>
        </p:txBody>
      </p:sp>
      <p:pic>
        <p:nvPicPr>
          <p:cNvPr id="45058" name="Picture 2"/>
          <p:cNvPicPr>
            <a:picLocks noChangeAspect="1" noChangeArrowheads="1"/>
          </p:cNvPicPr>
          <p:nvPr/>
        </p:nvPicPr>
        <p:blipFill>
          <a:blip r:embed="rId2" cstate="print"/>
          <a:srcRect/>
          <a:stretch>
            <a:fillRect/>
          </a:stretch>
        </p:blipFill>
        <p:spPr bwMode="auto">
          <a:xfrm>
            <a:off x="0" y="0"/>
            <a:ext cx="12192000" cy="4766594"/>
          </a:xfrm>
          <a:prstGeom prst="rect">
            <a:avLst/>
          </a:prstGeom>
          <a:noFill/>
          <a:ln w="9525">
            <a:noFill/>
            <a:miter lim="800000"/>
            <a:headEnd/>
            <a:tailEnd/>
          </a:ln>
          <a:effectLst/>
        </p:spPr>
      </p:pic>
      <p:sp>
        <p:nvSpPr>
          <p:cNvPr id="5" name="CasellaDiTesto 4"/>
          <p:cNvSpPr txBox="1"/>
          <p:nvPr/>
        </p:nvSpPr>
        <p:spPr>
          <a:xfrm>
            <a:off x="223520" y="4673600"/>
            <a:ext cx="5344160" cy="258532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it-IT" b="1" dirty="0" err="1" smtClean="0"/>
              <a:t>Vasculopatia</a:t>
            </a:r>
            <a:r>
              <a:rPr lang="it-IT" b="1" dirty="0" smtClean="0"/>
              <a:t> cerebrale/tronchi </a:t>
            </a:r>
            <a:r>
              <a:rPr lang="it-IT" b="1" dirty="0" err="1" smtClean="0"/>
              <a:t>sovraortici</a:t>
            </a:r>
            <a:r>
              <a:rPr lang="it-IT" b="1" dirty="0" smtClean="0"/>
              <a:t>: </a:t>
            </a:r>
            <a:r>
              <a:rPr lang="it-IT" dirty="0" smtClean="0"/>
              <a:t>TIA/ICUS, decadimento </a:t>
            </a:r>
            <a:r>
              <a:rPr lang="it-IT" dirty="0" err="1" smtClean="0"/>
              <a:t>congnitivo</a:t>
            </a:r>
            <a:endParaRPr lang="it-IT" dirty="0" smtClean="0"/>
          </a:p>
          <a:p>
            <a:r>
              <a:rPr lang="it-IT" b="1" dirty="0" smtClean="0"/>
              <a:t>Cuore: </a:t>
            </a:r>
            <a:r>
              <a:rPr lang="it-IT" dirty="0" smtClean="0"/>
              <a:t>infarto del miocardio</a:t>
            </a:r>
          </a:p>
          <a:p>
            <a:r>
              <a:rPr lang="it-IT" b="1" dirty="0" smtClean="0"/>
              <a:t>Rene:  </a:t>
            </a:r>
            <a:r>
              <a:rPr lang="it-IT" dirty="0" smtClean="0"/>
              <a:t>insufficienza renale cronica, micro o macroalbuminuria</a:t>
            </a:r>
          </a:p>
          <a:p>
            <a:r>
              <a:rPr lang="it-IT" b="1" dirty="0" smtClean="0"/>
              <a:t>Neuropatia arti inferiori </a:t>
            </a:r>
            <a:r>
              <a:rPr lang="it-IT" dirty="0" smtClean="0"/>
              <a:t>(formicolii e dolore) e </a:t>
            </a:r>
            <a:r>
              <a:rPr lang="it-IT" b="1" dirty="0" smtClean="0"/>
              <a:t>sistema nervoso autonomo</a:t>
            </a:r>
            <a:r>
              <a:rPr lang="it-IT" dirty="0" smtClean="0"/>
              <a:t> (alterazioni ritmo cardiaco e digestione)</a:t>
            </a:r>
          </a:p>
          <a:p>
            <a:endParaRPr lang="it-IT" dirty="0"/>
          </a:p>
        </p:txBody>
      </p:sp>
      <p:sp>
        <p:nvSpPr>
          <p:cNvPr id="6" name="CasellaDiTesto 5"/>
          <p:cNvSpPr txBox="1"/>
          <p:nvPr/>
        </p:nvSpPr>
        <p:spPr>
          <a:xfrm>
            <a:off x="6695440" y="4714240"/>
            <a:ext cx="5344160" cy="203132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it-IT" b="1" dirty="0" smtClean="0"/>
              <a:t>Occhio:</a:t>
            </a:r>
            <a:r>
              <a:rPr lang="it-IT" dirty="0" smtClean="0"/>
              <a:t>retinopatia diabetica, cataratta </a:t>
            </a:r>
            <a:r>
              <a:rPr lang="it-IT" dirty="0" smtClean="0"/>
              <a:t>e glaucoma</a:t>
            </a:r>
            <a:endParaRPr lang="it-IT" dirty="0" smtClean="0"/>
          </a:p>
          <a:p>
            <a:r>
              <a:rPr lang="it-IT" b="1" dirty="0" smtClean="0"/>
              <a:t>Denti: </a:t>
            </a:r>
            <a:r>
              <a:rPr lang="it-IT" dirty="0" err="1" smtClean="0"/>
              <a:t>paradontiti</a:t>
            </a:r>
            <a:r>
              <a:rPr lang="it-IT" dirty="0" smtClean="0"/>
              <a:t> e maggior rischio di infezione e caduta dei denti</a:t>
            </a:r>
          </a:p>
          <a:p>
            <a:r>
              <a:rPr lang="it-IT" b="1" dirty="0" smtClean="0"/>
              <a:t>Arteriopatia arti inferiori: </a:t>
            </a:r>
            <a:r>
              <a:rPr lang="it-IT" dirty="0" smtClean="0"/>
              <a:t>dolori muscolari, </a:t>
            </a:r>
            <a:r>
              <a:rPr lang="it-IT" dirty="0" err="1" smtClean="0"/>
              <a:t>claudicatio</a:t>
            </a:r>
            <a:r>
              <a:rPr lang="it-IT" dirty="0" smtClean="0"/>
              <a:t>. </a:t>
            </a:r>
            <a:r>
              <a:rPr lang="it-IT" b="1" dirty="0" smtClean="0"/>
              <a:t>Disfunzione erettile:</a:t>
            </a:r>
            <a:r>
              <a:rPr lang="it-IT" dirty="0" smtClean="0"/>
              <a:t> difficoltà a ottenere e mantenere l’erezione</a:t>
            </a:r>
            <a:endParaRPr lang="it-IT" b="1" dirty="0" smtClean="0"/>
          </a:p>
          <a:p>
            <a:r>
              <a:rPr lang="it-IT" b="1" dirty="0" smtClean="0"/>
              <a:t>Piede diabetico: </a:t>
            </a:r>
            <a:r>
              <a:rPr lang="it-IT" dirty="0" smtClean="0"/>
              <a:t>ulcere </a:t>
            </a:r>
            <a:endParaRPr lang="it-IT"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F859E89-89D3-47B6-B3AA-F90C40CCC2E4}"/>
              </a:ext>
            </a:extLst>
          </p:cNvPr>
          <p:cNvSpPr>
            <a:spLocks noGrp="1"/>
          </p:cNvSpPr>
          <p:nvPr>
            <p:ph type="ctrTitle"/>
          </p:nvPr>
        </p:nvSpPr>
        <p:spPr>
          <a:xfrm>
            <a:off x="490330" y="413603"/>
            <a:ext cx="9144000" cy="640176"/>
          </a:xfrm>
        </p:spPr>
        <p:txBody>
          <a:bodyPr/>
          <a:lstStyle/>
          <a:p>
            <a:r>
              <a:rPr lang="it-IT" dirty="0"/>
              <a:t>Screening...a chi</a:t>
            </a:r>
            <a:endParaRPr lang="en-US" dirty="0"/>
          </a:p>
        </p:txBody>
      </p:sp>
      <p:sp>
        <p:nvSpPr>
          <p:cNvPr id="3" name="Subtitle 2">
            <a:extLst>
              <a:ext uri="{FF2B5EF4-FFF2-40B4-BE49-F238E27FC236}">
                <a16:creationId xmlns="" xmlns:a16="http://schemas.microsoft.com/office/drawing/2014/main" id="{0123BDBA-1AE9-4758-9CDD-41E220809A80}"/>
              </a:ext>
            </a:extLst>
          </p:cNvPr>
          <p:cNvSpPr>
            <a:spLocks noGrp="1"/>
          </p:cNvSpPr>
          <p:nvPr>
            <p:ph type="subTitle" idx="1"/>
          </p:nvPr>
        </p:nvSpPr>
        <p:spPr>
          <a:xfrm>
            <a:off x="1524000" y="1895061"/>
            <a:ext cx="9144000" cy="3362739"/>
          </a:xfrm>
        </p:spPr>
        <p:txBody>
          <a:bodyPr/>
          <a:lstStyle/>
          <a:p>
            <a:pPr marL="342900" indent="-342900" algn="l">
              <a:buFont typeface="Arial" panose="020B0604020202020204" pitchFamily="34" charset="0"/>
              <a:buChar char="•"/>
            </a:pPr>
            <a:r>
              <a:rPr lang="it-IT" dirty="0"/>
              <a:t>Adulti, BMI&gt;25 con 1 o + fattori di rischio</a:t>
            </a:r>
          </a:p>
          <a:p>
            <a:pPr marL="800100" lvl="1" indent="-342900" algn="l">
              <a:buFont typeface="Arial" panose="020B0604020202020204" pitchFamily="34" charset="0"/>
              <a:buChar char="•"/>
            </a:pPr>
            <a:r>
              <a:rPr lang="it-IT" dirty="0"/>
              <a:t>Parenti I grado con diabete</a:t>
            </a:r>
          </a:p>
          <a:p>
            <a:pPr marL="800100" lvl="1" indent="-342900" algn="l">
              <a:buFont typeface="Arial" panose="020B0604020202020204" pitchFamily="34" charset="0"/>
              <a:buChar char="•"/>
            </a:pPr>
            <a:r>
              <a:rPr lang="it-IT" dirty="0"/>
              <a:t>Storia di CVD</a:t>
            </a:r>
          </a:p>
          <a:p>
            <a:pPr marL="800100" lvl="1" indent="-342900" algn="l">
              <a:buFont typeface="Arial" panose="020B0604020202020204" pitchFamily="34" charset="0"/>
              <a:buChar char="•"/>
            </a:pPr>
            <a:r>
              <a:rPr lang="it-IT" dirty="0"/>
              <a:t>Ipertensione arteriosa</a:t>
            </a:r>
          </a:p>
          <a:p>
            <a:pPr marL="800100" lvl="1" indent="-342900" algn="l">
              <a:buFont typeface="Arial" panose="020B0604020202020204" pitchFamily="34" charset="0"/>
              <a:buChar char="•"/>
            </a:pPr>
            <a:r>
              <a:rPr lang="it-IT" dirty="0"/>
              <a:t>HDL &lt;35, TG &gt;250 mg/dl</a:t>
            </a:r>
          </a:p>
          <a:p>
            <a:pPr marL="800100" lvl="1" indent="-342900" algn="l">
              <a:buFont typeface="Arial" panose="020B0604020202020204" pitchFamily="34" charset="0"/>
              <a:buChar char="•"/>
            </a:pPr>
            <a:r>
              <a:rPr lang="it-IT" dirty="0"/>
              <a:t>Ovaio policistico</a:t>
            </a:r>
          </a:p>
          <a:p>
            <a:pPr marL="800100" lvl="1" indent="-342900" algn="l">
              <a:buFont typeface="Arial" panose="020B0604020202020204" pitchFamily="34" charset="0"/>
              <a:buChar char="•"/>
            </a:pPr>
            <a:r>
              <a:rPr lang="it-IT" dirty="0"/>
              <a:t>Inattività fisica</a:t>
            </a:r>
          </a:p>
          <a:p>
            <a:pPr marL="342900" indent="-342900" algn="l">
              <a:buFont typeface="Arial" panose="020B0604020202020204" pitchFamily="34" charset="0"/>
              <a:buChar char="•"/>
            </a:pPr>
            <a:r>
              <a:rPr lang="it-IT" dirty="0"/>
              <a:t>Disglicemia, controllo annuale</a:t>
            </a:r>
          </a:p>
          <a:p>
            <a:pPr marL="342900" indent="-342900" algn="l">
              <a:buFont typeface="Arial" panose="020B0604020202020204" pitchFamily="34" charset="0"/>
              <a:buChar char="•"/>
            </a:pPr>
            <a:r>
              <a:rPr lang="it-IT" dirty="0"/>
              <a:t>GDM ogni 3 anni</a:t>
            </a:r>
          </a:p>
          <a:p>
            <a:pPr marL="342900" indent="-342900" algn="l">
              <a:buFont typeface="Arial" panose="020B0604020202020204" pitchFamily="34" charset="0"/>
              <a:buChar char="•"/>
            </a:pPr>
            <a:r>
              <a:rPr lang="it-IT" dirty="0"/>
              <a:t>Per tutti gli altri iniziare screening se &gt;45 anni</a:t>
            </a:r>
            <a:endParaRPr lang="en-US" dirty="0"/>
          </a:p>
        </p:txBody>
      </p:sp>
      <p:pic>
        <p:nvPicPr>
          <p:cNvPr id="4" name="Picture 3">
            <a:extLst>
              <a:ext uri="{FF2B5EF4-FFF2-40B4-BE49-F238E27FC236}">
                <a16:creationId xmlns="" xmlns:a16="http://schemas.microsoft.com/office/drawing/2014/main" id="{62A1A4F8-D2D2-4998-B44A-748DE28E721F}"/>
              </a:ext>
            </a:extLst>
          </p:cNvPr>
          <p:cNvPicPr>
            <a:picLocks noChangeAspect="1"/>
          </p:cNvPicPr>
          <p:nvPr/>
        </p:nvPicPr>
        <p:blipFill rotWithShape="1">
          <a:blip r:embed="rId3" cstate="print"/>
          <a:srcRect b="35314"/>
          <a:stretch/>
        </p:blipFill>
        <p:spPr>
          <a:xfrm>
            <a:off x="7511578" y="1053779"/>
            <a:ext cx="4468385" cy="4154441"/>
          </a:xfrm>
          <a:prstGeom prst="rect">
            <a:avLst/>
          </a:prstGeom>
        </p:spPr>
      </p:pic>
    </p:spTree>
    <p:extLst>
      <p:ext uri="{BB962C8B-B14F-4D97-AF65-F5344CB8AC3E}">
        <p14:creationId xmlns="" xmlns:p14="http://schemas.microsoft.com/office/powerpoint/2010/main" val="18243049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cstate="print"/>
          <a:srcRect/>
          <a:stretch>
            <a:fillRect/>
          </a:stretch>
        </p:blipFill>
        <p:spPr bwMode="auto">
          <a:xfrm>
            <a:off x="3131503" y="802640"/>
            <a:ext cx="5585777" cy="4915878"/>
          </a:xfrm>
          <a:prstGeom prst="rect">
            <a:avLst/>
          </a:prstGeom>
          <a:noFill/>
          <a:ln w="9525">
            <a:noFill/>
            <a:miter lim="800000"/>
            <a:headEnd/>
            <a:tailEnd/>
          </a:ln>
          <a:effectLst/>
        </p:spPr>
      </p:pic>
      <p:sp>
        <p:nvSpPr>
          <p:cNvPr id="5" name="CasellaDiTesto 4"/>
          <p:cNvSpPr txBox="1"/>
          <p:nvPr/>
        </p:nvSpPr>
        <p:spPr>
          <a:xfrm>
            <a:off x="1209040" y="812800"/>
            <a:ext cx="2814320" cy="369332"/>
          </a:xfrm>
          <a:prstGeom prst="rect">
            <a:avLst/>
          </a:prstGeom>
          <a:noFill/>
        </p:spPr>
        <p:txBody>
          <a:bodyPr wrap="square" rtlCol="0">
            <a:spAutoFit/>
          </a:bodyPr>
          <a:lstStyle/>
          <a:p>
            <a:r>
              <a:rPr lang="it-IT" b="1" dirty="0" smtClean="0"/>
              <a:t>FUMO</a:t>
            </a:r>
            <a:endParaRPr lang="it-IT" b="1" dirty="0"/>
          </a:p>
        </p:txBody>
      </p:sp>
      <p:sp>
        <p:nvSpPr>
          <p:cNvPr id="6" name="CasellaDiTesto 5"/>
          <p:cNvSpPr txBox="1"/>
          <p:nvPr/>
        </p:nvSpPr>
        <p:spPr>
          <a:xfrm>
            <a:off x="1016000" y="2438400"/>
            <a:ext cx="2885440" cy="369332"/>
          </a:xfrm>
          <a:prstGeom prst="rect">
            <a:avLst/>
          </a:prstGeom>
          <a:noFill/>
        </p:spPr>
        <p:txBody>
          <a:bodyPr wrap="square" rtlCol="0">
            <a:spAutoFit/>
          </a:bodyPr>
          <a:lstStyle/>
          <a:p>
            <a:r>
              <a:rPr lang="it-IT" b="1" dirty="0" smtClean="0"/>
              <a:t>OBESITA’</a:t>
            </a:r>
            <a:endParaRPr lang="it-IT" b="1" dirty="0"/>
          </a:p>
        </p:txBody>
      </p:sp>
      <p:sp>
        <p:nvSpPr>
          <p:cNvPr id="7" name="CasellaDiTesto 6"/>
          <p:cNvSpPr txBox="1"/>
          <p:nvPr/>
        </p:nvSpPr>
        <p:spPr>
          <a:xfrm>
            <a:off x="995680" y="4612640"/>
            <a:ext cx="2712720" cy="369332"/>
          </a:xfrm>
          <a:prstGeom prst="rect">
            <a:avLst/>
          </a:prstGeom>
          <a:noFill/>
        </p:spPr>
        <p:txBody>
          <a:bodyPr wrap="square" rtlCol="0">
            <a:spAutoFit/>
          </a:bodyPr>
          <a:lstStyle/>
          <a:p>
            <a:r>
              <a:rPr lang="it-IT" b="1" dirty="0" smtClean="0"/>
              <a:t>DIABETE</a:t>
            </a:r>
            <a:endParaRPr lang="it-IT" b="1" dirty="0"/>
          </a:p>
        </p:txBody>
      </p:sp>
      <p:sp>
        <p:nvSpPr>
          <p:cNvPr id="8" name="CasellaDiTesto 7"/>
          <p:cNvSpPr txBox="1"/>
          <p:nvPr/>
        </p:nvSpPr>
        <p:spPr>
          <a:xfrm>
            <a:off x="9540240" y="802640"/>
            <a:ext cx="2479040" cy="646331"/>
          </a:xfrm>
          <a:prstGeom prst="rect">
            <a:avLst/>
          </a:prstGeom>
          <a:noFill/>
        </p:spPr>
        <p:txBody>
          <a:bodyPr wrap="square" rtlCol="0">
            <a:spAutoFit/>
          </a:bodyPr>
          <a:lstStyle/>
          <a:p>
            <a:r>
              <a:rPr lang="it-IT" b="1" dirty="0" smtClean="0"/>
              <a:t>IPERTENSIONE ARTERIOSA</a:t>
            </a:r>
            <a:endParaRPr lang="it-IT" b="1" dirty="0"/>
          </a:p>
        </p:txBody>
      </p:sp>
      <p:sp>
        <p:nvSpPr>
          <p:cNvPr id="9" name="CasellaDiTesto 8"/>
          <p:cNvSpPr txBox="1"/>
          <p:nvPr/>
        </p:nvSpPr>
        <p:spPr>
          <a:xfrm>
            <a:off x="9530080" y="2509520"/>
            <a:ext cx="2316480" cy="369332"/>
          </a:xfrm>
          <a:prstGeom prst="rect">
            <a:avLst/>
          </a:prstGeom>
          <a:noFill/>
        </p:spPr>
        <p:txBody>
          <a:bodyPr wrap="square" rtlCol="0">
            <a:spAutoFit/>
          </a:bodyPr>
          <a:lstStyle/>
          <a:p>
            <a:r>
              <a:rPr lang="it-IT" b="1" dirty="0" smtClean="0"/>
              <a:t>COLESTEROLO</a:t>
            </a:r>
            <a:endParaRPr lang="it-IT" b="1" dirty="0"/>
          </a:p>
        </p:txBody>
      </p:sp>
      <p:sp>
        <p:nvSpPr>
          <p:cNvPr id="10" name="CasellaDiTesto 9"/>
          <p:cNvSpPr txBox="1"/>
          <p:nvPr/>
        </p:nvSpPr>
        <p:spPr>
          <a:xfrm>
            <a:off x="9458960" y="4460240"/>
            <a:ext cx="2387600" cy="646331"/>
          </a:xfrm>
          <a:prstGeom prst="rect">
            <a:avLst/>
          </a:prstGeom>
          <a:noFill/>
        </p:spPr>
        <p:txBody>
          <a:bodyPr wrap="square" rtlCol="0">
            <a:spAutoFit/>
          </a:bodyPr>
          <a:lstStyle/>
          <a:p>
            <a:r>
              <a:rPr lang="it-IT" b="1" dirty="0" smtClean="0"/>
              <a:t>INATTIVITA’ FISICA, ECCESSO </a:t>
            </a:r>
            <a:r>
              <a:rPr lang="it-IT" b="1" dirty="0" err="1" smtClean="0"/>
              <a:t>DI</a:t>
            </a:r>
            <a:r>
              <a:rPr lang="it-IT" b="1" dirty="0" smtClean="0"/>
              <a:t> ALCOOL</a:t>
            </a:r>
            <a:endParaRPr lang="it-IT" b="1" dirty="0"/>
          </a:p>
        </p:txBody>
      </p:sp>
      <p:sp>
        <p:nvSpPr>
          <p:cNvPr id="11" name="Ovale 10"/>
          <p:cNvSpPr/>
          <p:nvPr/>
        </p:nvSpPr>
        <p:spPr>
          <a:xfrm>
            <a:off x="985520" y="609600"/>
            <a:ext cx="1310640" cy="7518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Ovale 11"/>
          <p:cNvSpPr/>
          <p:nvPr/>
        </p:nvSpPr>
        <p:spPr>
          <a:xfrm>
            <a:off x="873760" y="2255520"/>
            <a:ext cx="1310640" cy="7518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Ovale 12"/>
          <p:cNvSpPr/>
          <p:nvPr/>
        </p:nvSpPr>
        <p:spPr>
          <a:xfrm>
            <a:off x="853440" y="4429760"/>
            <a:ext cx="1310640" cy="7518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Ovale 13"/>
          <p:cNvSpPr/>
          <p:nvPr/>
        </p:nvSpPr>
        <p:spPr>
          <a:xfrm>
            <a:off x="9387840" y="599440"/>
            <a:ext cx="1859280" cy="10464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Ovale 14"/>
          <p:cNvSpPr/>
          <p:nvPr/>
        </p:nvSpPr>
        <p:spPr>
          <a:xfrm>
            <a:off x="9458960" y="2265680"/>
            <a:ext cx="1625600" cy="8940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Ovale 16"/>
          <p:cNvSpPr/>
          <p:nvPr/>
        </p:nvSpPr>
        <p:spPr>
          <a:xfrm>
            <a:off x="9276080" y="4206240"/>
            <a:ext cx="2377440" cy="10871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 xmlns:a16="http://schemas.microsoft.com/office/drawing/2014/main" id="{5F9E9174-DDE6-480D-8F44-7B3D9D54D9A3}"/>
              </a:ext>
            </a:extLst>
          </p:cNvPr>
          <p:cNvGraphicFramePr>
            <a:graphicFrameLocks noGrp="1"/>
          </p:cNvGraphicFramePr>
          <p:nvPr>
            <p:extLst>
              <p:ext uri="{D42A27DB-BD31-4B8C-83A1-F6EECF244321}">
                <p14:modId xmlns="" xmlns:p14="http://schemas.microsoft.com/office/powerpoint/2010/main" val="81453914"/>
              </p:ext>
            </p:extLst>
          </p:nvPr>
        </p:nvGraphicFramePr>
        <p:xfrm>
          <a:off x="1464840" y="476598"/>
          <a:ext cx="9484810" cy="5726668"/>
        </p:xfrm>
        <a:graphic>
          <a:graphicData uri="http://schemas.openxmlformats.org/drawingml/2006/table">
            <a:tbl>
              <a:tblPr firstRow="1" bandRow="1">
                <a:tableStyleId>{5C22544A-7EE6-4342-B048-85BDC9FD1C3A}</a:tableStyleId>
              </a:tblPr>
              <a:tblGrid>
                <a:gridCol w="4742405">
                  <a:extLst>
                    <a:ext uri="{9D8B030D-6E8A-4147-A177-3AD203B41FA5}">
                      <a16:colId xmlns="" xmlns:a16="http://schemas.microsoft.com/office/drawing/2014/main" val="192312414"/>
                    </a:ext>
                  </a:extLst>
                </a:gridCol>
                <a:gridCol w="4742405">
                  <a:extLst>
                    <a:ext uri="{9D8B030D-6E8A-4147-A177-3AD203B41FA5}">
                      <a16:colId xmlns="" xmlns:a16="http://schemas.microsoft.com/office/drawing/2014/main" val="2564244238"/>
                    </a:ext>
                  </a:extLst>
                </a:gridCol>
              </a:tblGrid>
              <a:tr h="811421">
                <a:tc gridSpan="2">
                  <a:txBody>
                    <a:bodyPr/>
                    <a:lstStyle/>
                    <a:p>
                      <a:pPr algn="ctr"/>
                      <a:r>
                        <a:rPr lang="it-IT" sz="2800" dirty="0"/>
                        <a:t>Prevenzione del  Diabete</a:t>
                      </a:r>
                      <a:endParaRPr lang="en-US" sz="2800" dirty="0"/>
                    </a:p>
                  </a:txBody>
                  <a:tcPr/>
                </a:tc>
                <a:tc hMerge="1">
                  <a:txBody>
                    <a:bodyPr/>
                    <a:lstStyle/>
                    <a:p>
                      <a:endParaRPr lang="en-US" dirty="0"/>
                    </a:p>
                  </a:txBody>
                  <a:tcPr/>
                </a:tc>
                <a:extLst>
                  <a:ext uri="{0D108BD9-81ED-4DB2-BD59-A6C34878D82A}">
                    <a16:rowId xmlns="" xmlns:a16="http://schemas.microsoft.com/office/drawing/2014/main" val="3166523203"/>
                  </a:ext>
                </a:extLst>
              </a:tr>
              <a:tr h="811421">
                <a:tc>
                  <a:txBody>
                    <a:bodyPr/>
                    <a:lstStyle/>
                    <a:p>
                      <a:r>
                        <a:rPr lang="it-IT" dirty="0"/>
                        <a:t>PRIMARIA</a:t>
                      </a:r>
                      <a:endParaRPr lang="en-US" dirty="0"/>
                    </a:p>
                  </a:txBody>
                  <a:tcPr/>
                </a:tc>
                <a:tc>
                  <a:txBody>
                    <a:bodyPr/>
                    <a:lstStyle/>
                    <a:p>
                      <a:r>
                        <a:rPr lang="it-IT" dirty="0"/>
                        <a:t>SECONDARIA</a:t>
                      </a:r>
                      <a:endParaRPr lang="en-US" dirty="0"/>
                    </a:p>
                  </a:txBody>
                  <a:tcPr/>
                </a:tc>
                <a:extLst>
                  <a:ext uri="{0D108BD9-81ED-4DB2-BD59-A6C34878D82A}">
                    <a16:rowId xmlns="" xmlns:a16="http://schemas.microsoft.com/office/drawing/2014/main" val="2671568071"/>
                  </a:ext>
                </a:extLst>
              </a:tr>
              <a:tr h="983648">
                <a:tc>
                  <a:txBody>
                    <a:bodyPr/>
                    <a:lstStyle/>
                    <a:p>
                      <a:r>
                        <a:rPr lang="it-IT" dirty="0"/>
                        <a:t>Interventi sullo stile di vita</a:t>
                      </a:r>
                      <a:endParaRPr lang="en-US" dirty="0"/>
                    </a:p>
                  </a:txBody>
                  <a:tcPr/>
                </a:tc>
                <a:tc>
                  <a:txBody>
                    <a:bodyPr/>
                    <a:lstStyle/>
                    <a:p>
                      <a:r>
                        <a:rPr lang="it-IT" dirty="0"/>
                        <a:t>Interventi educazionali sulla popolazione a rischio</a:t>
                      </a:r>
                      <a:endParaRPr lang="en-US" dirty="0"/>
                    </a:p>
                  </a:txBody>
                  <a:tcPr/>
                </a:tc>
                <a:extLst>
                  <a:ext uri="{0D108BD9-81ED-4DB2-BD59-A6C34878D82A}">
                    <a16:rowId xmlns="" xmlns:a16="http://schemas.microsoft.com/office/drawing/2014/main" val="3524572460"/>
                  </a:ext>
                </a:extLst>
              </a:tr>
              <a:tr h="1120037">
                <a:tc>
                  <a:txBody>
                    <a:bodyPr/>
                    <a:lstStyle/>
                    <a:p>
                      <a:r>
                        <a:rPr lang="it-IT" dirty="0"/>
                        <a:t>Attività </a:t>
                      </a:r>
                      <a:r>
                        <a:rPr lang="it-IT" dirty="0" err="1" smtClean="0"/>
                        <a:t>fisca</a:t>
                      </a:r>
                      <a:endParaRPr lang="it-IT" dirty="0"/>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Screening sulla popolazione a rischio , condizioni di disglicemia e GDM</a:t>
                      </a:r>
                      <a:endParaRPr lang="en-US" dirty="0"/>
                    </a:p>
                    <a:p>
                      <a:endParaRPr lang="en-US" dirty="0"/>
                    </a:p>
                  </a:txBody>
                  <a:tcPr/>
                </a:tc>
                <a:extLst>
                  <a:ext uri="{0D108BD9-81ED-4DB2-BD59-A6C34878D82A}">
                    <a16:rowId xmlns="" xmlns:a16="http://schemas.microsoft.com/office/drawing/2014/main" val="222722092"/>
                  </a:ext>
                </a:extLst>
              </a:tr>
              <a:tr h="811421">
                <a:tc>
                  <a:txBody>
                    <a:bodyPr/>
                    <a:lstStyle/>
                    <a:p>
                      <a:r>
                        <a:rPr lang="it-IT" dirty="0"/>
                        <a:t>Alimentazione</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Screening su tutta la popolazione &gt;45</a:t>
                      </a:r>
                      <a:endParaRPr lang="en-US" dirty="0"/>
                    </a:p>
                    <a:p>
                      <a:endParaRPr lang="en-US" dirty="0"/>
                    </a:p>
                  </a:txBody>
                  <a:tcPr/>
                </a:tc>
                <a:extLst>
                  <a:ext uri="{0D108BD9-81ED-4DB2-BD59-A6C34878D82A}">
                    <a16:rowId xmlns="" xmlns:a16="http://schemas.microsoft.com/office/drawing/2014/main" val="1357924267"/>
                  </a:ext>
                </a:extLst>
              </a:tr>
              <a:tr h="1120037">
                <a:tc>
                  <a:txBody>
                    <a:bodyPr/>
                    <a:lstStyle/>
                    <a:p>
                      <a:r>
                        <a:rPr lang="it-IT" dirty="0"/>
                        <a:t>Promuovere la modifica sullo stile di </a:t>
                      </a:r>
                      <a:r>
                        <a:rPr lang="it-IT" dirty="0" smtClean="0"/>
                        <a:t>vita</a:t>
                      </a:r>
                      <a:endParaRPr lang="en-US" dirty="0"/>
                    </a:p>
                  </a:txBody>
                  <a:tcPr/>
                </a:tc>
                <a:tc>
                  <a:txBody>
                    <a:bodyPr/>
                    <a:lstStyle/>
                    <a:p>
                      <a:pPr marL="800100" lvl="1" indent="-342900" algn="l">
                        <a:buFont typeface="Arial" panose="020B0604020202020204" pitchFamily="34" charset="0"/>
                        <a:buNone/>
                      </a:pPr>
                      <a:r>
                        <a:rPr lang="it-IT" sz="1800" dirty="0" smtClean="0"/>
                        <a:t>Supporto sociale e familiare</a:t>
                      </a:r>
                    </a:p>
                    <a:p>
                      <a:pPr marL="800100" lvl="1" indent="-342900" algn="l">
                        <a:buFont typeface="Arial" panose="020B0604020202020204" pitchFamily="34" charset="0"/>
                        <a:buNone/>
                      </a:pPr>
                      <a:r>
                        <a:rPr lang="it-IT" sz="1800" dirty="0" smtClean="0"/>
                        <a:t>Fattibilità del piano di cura (soluzioni o alternative)</a:t>
                      </a:r>
                    </a:p>
                    <a:p>
                      <a:endParaRPr lang="en-US" dirty="0"/>
                    </a:p>
                  </a:txBody>
                  <a:tcPr/>
                </a:tc>
                <a:extLst>
                  <a:ext uri="{0D108BD9-81ED-4DB2-BD59-A6C34878D82A}">
                    <a16:rowId xmlns="" xmlns:a16="http://schemas.microsoft.com/office/drawing/2014/main" val="1589923256"/>
                  </a:ext>
                </a:extLst>
              </a:tr>
            </a:tbl>
          </a:graphicData>
        </a:graphic>
      </p:graphicFrame>
    </p:spTree>
    <p:extLst>
      <p:ext uri="{BB962C8B-B14F-4D97-AF65-F5344CB8AC3E}">
        <p14:creationId xmlns="" xmlns:p14="http://schemas.microsoft.com/office/powerpoint/2010/main" val="35711421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3"/>
          </p:nvPr>
        </p:nvSpPr>
        <p:spPr>
          <a:xfrm>
            <a:off x="1645920" y="223520"/>
            <a:ext cx="8757920" cy="538480"/>
          </a:xfrm>
        </p:spPr>
        <p:txBody>
          <a:bodyPr/>
          <a:lstStyle/>
          <a:p>
            <a:pPr>
              <a:buNone/>
            </a:pPr>
            <a:r>
              <a:rPr lang="it-IT" sz="3200" b="1" dirty="0" smtClean="0"/>
              <a:t>CORRETTA ALIMENTAZIONE E LOTTA ALL’OBESITA’</a:t>
            </a:r>
            <a:endParaRPr lang="it-IT" sz="3200" b="1" dirty="0"/>
          </a:p>
        </p:txBody>
      </p:sp>
      <p:pic>
        <p:nvPicPr>
          <p:cNvPr id="59394" name="Picture 2" descr="wpid-tipps_pyramide-i.jpg"/>
          <p:cNvPicPr>
            <a:picLocks noChangeAspect="1" noChangeArrowheads="1"/>
          </p:cNvPicPr>
          <p:nvPr/>
        </p:nvPicPr>
        <p:blipFill>
          <a:blip r:embed="rId2" cstate="print"/>
          <a:srcRect/>
          <a:stretch>
            <a:fillRect/>
          </a:stretch>
        </p:blipFill>
        <p:spPr bwMode="auto">
          <a:xfrm>
            <a:off x="3000375" y="721361"/>
            <a:ext cx="5401945" cy="5849294"/>
          </a:xfrm>
          <a:prstGeom prst="rect">
            <a:avLst/>
          </a:prstGeom>
          <a:noFill/>
        </p:spPr>
      </p:pic>
      <p:sp>
        <p:nvSpPr>
          <p:cNvPr id="5" name="CasellaDiTesto 4"/>
          <p:cNvSpPr txBox="1"/>
          <p:nvPr/>
        </p:nvSpPr>
        <p:spPr>
          <a:xfrm>
            <a:off x="8676640" y="5364480"/>
            <a:ext cx="3281680" cy="646331"/>
          </a:xfrm>
          <a:prstGeom prst="rect">
            <a:avLst/>
          </a:prstGeom>
          <a:noFill/>
        </p:spPr>
        <p:txBody>
          <a:bodyPr wrap="square" rtlCol="0">
            <a:spAutoFit/>
          </a:bodyPr>
          <a:lstStyle/>
          <a:p>
            <a:r>
              <a:rPr lang="it-IT" dirty="0" smtClean="0"/>
              <a:t>Figura professionale di riferimento: dietologo e dietista </a:t>
            </a:r>
            <a:endParaRPr lang="it-IT"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3"/>
          </p:nvPr>
        </p:nvSpPr>
        <p:spPr>
          <a:xfrm>
            <a:off x="1503680" y="538480"/>
            <a:ext cx="8534400" cy="640080"/>
          </a:xfrm>
        </p:spPr>
        <p:txBody>
          <a:bodyPr/>
          <a:lstStyle/>
          <a:p>
            <a:pPr algn="ctr">
              <a:buNone/>
            </a:pPr>
            <a:r>
              <a:rPr lang="it-IT" sz="3200" b="1" dirty="0" smtClean="0"/>
              <a:t>ATTIVITA’ FISICA BENEFICI</a:t>
            </a:r>
            <a:endParaRPr lang="it-IT" sz="3200" b="1" dirty="0"/>
          </a:p>
        </p:txBody>
      </p:sp>
      <p:sp>
        <p:nvSpPr>
          <p:cNvPr id="4" name="CasellaDiTesto 3"/>
          <p:cNvSpPr txBox="1"/>
          <p:nvPr/>
        </p:nvSpPr>
        <p:spPr>
          <a:xfrm>
            <a:off x="284480" y="1127760"/>
            <a:ext cx="10302240" cy="3170099"/>
          </a:xfrm>
          <a:prstGeom prst="rect">
            <a:avLst/>
          </a:prstGeom>
          <a:noFill/>
        </p:spPr>
        <p:txBody>
          <a:bodyPr wrap="square" rtlCol="0">
            <a:spAutoFit/>
          </a:bodyPr>
          <a:lstStyle/>
          <a:p>
            <a:r>
              <a:rPr lang="it-IT" dirty="0" smtClean="0"/>
              <a:t>• </a:t>
            </a:r>
            <a:r>
              <a:rPr lang="it-IT" sz="2000" dirty="0" smtClean="0"/>
              <a:t>a carico dell’apparato </a:t>
            </a:r>
            <a:r>
              <a:rPr lang="it-IT" sz="2000" b="1" dirty="0" smtClean="0">
                <a:solidFill>
                  <a:srgbClr val="FF0000"/>
                </a:solidFill>
              </a:rPr>
              <a:t>cardiovascolare</a:t>
            </a:r>
            <a:r>
              <a:rPr lang="it-IT" sz="2000" dirty="0" smtClean="0"/>
              <a:t> si riscontra un miglior controllo della pressione arteriosa e delle aritmie, minore viscosità ematica e aumento dell’attività </a:t>
            </a:r>
            <a:r>
              <a:rPr lang="it-IT" sz="2000" dirty="0" err="1" smtClean="0"/>
              <a:t>fibrinolitica</a:t>
            </a:r>
            <a:r>
              <a:rPr lang="it-IT" sz="2000" dirty="0" smtClean="0"/>
              <a:t> con conseguente riduzione degli eventi </a:t>
            </a:r>
            <a:r>
              <a:rPr lang="it-IT" sz="2000" dirty="0" err="1" smtClean="0"/>
              <a:t>cardio</a:t>
            </a:r>
            <a:r>
              <a:rPr lang="it-IT" sz="2000" dirty="0" smtClean="0"/>
              <a:t> e cerebrovascolari maggiori;</a:t>
            </a:r>
          </a:p>
          <a:p>
            <a:r>
              <a:rPr lang="it-IT" sz="2000" dirty="0" smtClean="0"/>
              <a:t/>
            </a:r>
            <a:br>
              <a:rPr lang="it-IT" sz="2000" dirty="0" smtClean="0"/>
            </a:br>
            <a:r>
              <a:rPr lang="it-IT" sz="2000" dirty="0" smtClean="0"/>
              <a:t> • a livello </a:t>
            </a:r>
            <a:r>
              <a:rPr lang="it-IT" sz="2000" b="1" dirty="0" smtClean="0">
                <a:solidFill>
                  <a:srgbClr val="FF0000"/>
                </a:solidFill>
              </a:rPr>
              <a:t>metabolico</a:t>
            </a:r>
            <a:r>
              <a:rPr lang="it-IT" sz="2000" dirty="0" smtClean="0"/>
              <a:t> è possibile osservare un miglior controllo del peso corporeo, calo ponderale (soprattutto nel paziente sovrappeso o obeso), miglior controllo glicemico e del profilo lipidico; </a:t>
            </a:r>
          </a:p>
          <a:p>
            <a:r>
              <a:rPr lang="it-IT" sz="2000" dirty="0" smtClean="0"/>
              <a:t/>
            </a:r>
            <a:br>
              <a:rPr lang="it-IT" sz="2000" dirty="0" smtClean="0"/>
            </a:br>
            <a:r>
              <a:rPr lang="it-IT" sz="2000" dirty="0" smtClean="0"/>
              <a:t>• a livello dell’apparato </a:t>
            </a:r>
            <a:r>
              <a:rPr lang="it-IT" sz="2000" b="1" dirty="0" err="1" smtClean="0">
                <a:solidFill>
                  <a:srgbClr val="FF0000"/>
                </a:solidFill>
              </a:rPr>
              <a:t>muscoloscheletrico</a:t>
            </a:r>
            <a:r>
              <a:rPr lang="it-IT" sz="2000" b="1" dirty="0" smtClean="0">
                <a:solidFill>
                  <a:srgbClr val="FF0000"/>
                </a:solidFill>
              </a:rPr>
              <a:t>, </a:t>
            </a:r>
            <a:r>
              <a:rPr lang="it-IT" sz="2000" dirty="0" smtClean="0"/>
              <a:t>viene preservata o ritrovata la funzionalità osteo-articolare grazie all’aumento della forza e della resistenza muscolari.</a:t>
            </a:r>
            <a:endParaRPr lang="it-IT" sz="2000" dirty="0"/>
          </a:p>
        </p:txBody>
      </p:sp>
      <p:pic>
        <p:nvPicPr>
          <p:cNvPr id="61442" name="Picture 2" descr="AcquaGym - Fons Salutis"/>
          <p:cNvPicPr>
            <a:picLocks noChangeAspect="1" noChangeArrowheads="1"/>
          </p:cNvPicPr>
          <p:nvPr/>
        </p:nvPicPr>
        <p:blipFill>
          <a:blip r:embed="rId2" cstate="print"/>
          <a:srcRect/>
          <a:stretch>
            <a:fillRect/>
          </a:stretch>
        </p:blipFill>
        <p:spPr bwMode="auto">
          <a:xfrm>
            <a:off x="380542" y="4424941"/>
            <a:ext cx="3266898" cy="2170154"/>
          </a:xfrm>
          <a:prstGeom prst="rect">
            <a:avLst/>
          </a:prstGeom>
          <a:noFill/>
        </p:spPr>
      </p:pic>
      <p:pic>
        <p:nvPicPr>
          <p:cNvPr id="61444" name="Picture 4" descr="SPINNING BIKE PER PERSONE SENIOR: TUTTI I TUOI VANTAGGI"/>
          <p:cNvPicPr>
            <a:picLocks noChangeAspect="1" noChangeArrowheads="1"/>
          </p:cNvPicPr>
          <p:nvPr/>
        </p:nvPicPr>
        <p:blipFill>
          <a:blip r:embed="rId3" cstate="print"/>
          <a:srcRect/>
          <a:stretch>
            <a:fillRect/>
          </a:stretch>
        </p:blipFill>
        <p:spPr bwMode="auto">
          <a:xfrm>
            <a:off x="3955415" y="4427855"/>
            <a:ext cx="3684905" cy="2177117"/>
          </a:xfrm>
          <a:prstGeom prst="rect">
            <a:avLst/>
          </a:prstGeom>
          <a:noFill/>
        </p:spPr>
      </p:pic>
      <p:pic>
        <p:nvPicPr>
          <p:cNvPr id="61446" name="Picture 6" descr="Camminata veloce. Ma quanto veloce? - Biosphaera Pharma"/>
          <p:cNvPicPr>
            <a:picLocks noChangeAspect="1" noChangeArrowheads="1"/>
          </p:cNvPicPr>
          <p:nvPr/>
        </p:nvPicPr>
        <p:blipFill>
          <a:blip r:embed="rId4" cstate="print"/>
          <a:srcRect/>
          <a:stretch>
            <a:fillRect/>
          </a:stretch>
        </p:blipFill>
        <p:spPr bwMode="auto">
          <a:xfrm>
            <a:off x="7979775" y="4428172"/>
            <a:ext cx="4030891" cy="214534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3"/>
          </p:nvPr>
        </p:nvSpPr>
        <p:spPr>
          <a:xfrm>
            <a:off x="762000" y="558800"/>
            <a:ext cx="10535920" cy="3474720"/>
          </a:xfrm>
        </p:spPr>
        <p:txBody>
          <a:bodyPr/>
          <a:lstStyle/>
          <a:p>
            <a:r>
              <a:rPr lang="it-IT" dirty="0" smtClean="0"/>
              <a:t>In Italia, in base ai dati ISTAT, nel 2021 si stima una prevalenza del diabete noto pari al 6,3% (6.6% negli uomini, 6.1% nelle donne) pari a oltre 3,5 milioni di persone, con un trend in progressivo aumento negli ultimi anni (figura 1).</a:t>
            </a:r>
            <a:endParaRPr lang="it-IT" dirty="0"/>
          </a:p>
        </p:txBody>
      </p:sp>
      <p:pic>
        <p:nvPicPr>
          <p:cNvPr id="1026" name="Picture 2"/>
          <p:cNvPicPr>
            <a:picLocks noChangeAspect="1" noChangeArrowheads="1"/>
          </p:cNvPicPr>
          <p:nvPr/>
        </p:nvPicPr>
        <p:blipFill>
          <a:blip r:embed="rId3" cstate="print"/>
          <a:srcRect t="911"/>
          <a:stretch>
            <a:fillRect/>
          </a:stretch>
        </p:blipFill>
        <p:spPr bwMode="auto">
          <a:xfrm>
            <a:off x="739458" y="2814320"/>
            <a:ext cx="5572125" cy="3558223"/>
          </a:xfrm>
          <a:prstGeom prst="rect">
            <a:avLst/>
          </a:prstGeom>
          <a:noFill/>
          <a:ln w="9525">
            <a:solidFill>
              <a:schemeClr val="tx1"/>
            </a:solidFill>
            <a:miter lim="800000"/>
            <a:headEnd/>
            <a:tailEnd/>
          </a:ln>
          <a:effectLst/>
        </p:spPr>
      </p:pic>
      <p:pic>
        <p:nvPicPr>
          <p:cNvPr id="1028" name="Picture 4" descr="Italia mappa disegnata a mano sketch. Concetto di vettore ..."/>
          <p:cNvPicPr>
            <a:picLocks noChangeAspect="1" noChangeArrowheads="1"/>
          </p:cNvPicPr>
          <p:nvPr/>
        </p:nvPicPr>
        <p:blipFill>
          <a:blip r:embed="rId4" cstate="print"/>
          <a:srcRect b="6521"/>
          <a:stretch>
            <a:fillRect/>
          </a:stretch>
        </p:blipFill>
        <p:spPr bwMode="auto">
          <a:xfrm>
            <a:off x="7511416" y="2098357"/>
            <a:ext cx="3329304" cy="3835083"/>
          </a:xfrm>
          <a:prstGeom prst="rect">
            <a:avLst/>
          </a:prstGeom>
          <a:noFill/>
        </p:spPr>
      </p:pic>
      <p:sp>
        <p:nvSpPr>
          <p:cNvPr id="6" name="Ovale 5"/>
          <p:cNvSpPr/>
          <p:nvPr/>
        </p:nvSpPr>
        <p:spPr>
          <a:xfrm>
            <a:off x="9763760" y="3220720"/>
            <a:ext cx="762000" cy="72136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9936480" y="3413760"/>
            <a:ext cx="741680" cy="369332"/>
          </a:xfrm>
          <a:prstGeom prst="rect">
            <a:avLst/>
          </a:prstGeom>
          <a:noFill/>
        </p:spPr>
        <p:txBody>
          <a:bodyPr wrap="square" rtlCol="0">
            <a:spAutoFit/>
          </a:bodyPr>
          <a:lstStyle/>
          <a:p>
            <a:r>
              <a:rPr lang="it-IT" dirty="0" smtClean="0">
                <a:latin typeface="Bernard MT Condensed" pitchFamily="18" charset="0"/>
              </a:rPr>
              <a:t>63%</a:t>
            </a:r>
            <a:endParaRPr lang="it-IT" dirty="0">
              <a:latin typeface="Bernard MT Condensed"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843280" y="538480"/>
            <a:ext cx="9540240" cy="584775"/>
          </a:xfrm>
          <a:prstGeom prst="rect">
            <a:avLst/>
          </a:prstGeom>
          <a:noFill/>
        </p:spPr>
        <p:txBody>
          <a:bodyPr wrap="square" rtlCol="0">
            <a:spAutoFit/>
          </a:bodyPr>
          <a:lstStyle/>
          <a:p>
            <a:pPr algn="ctr"/>
            <a:r>
              <a:rPr lang="it-IT" sz="3200" b="1" dirty="0" smtClean="0"/>
              <a:t>ATTIVITA’ FISICA RACCOMANDATA</a:t>
            </a:r>
            <a:endParaRPr lang="it-IT" sz="3200" b="1" dirty="0"/>
          </a:p>
        </p:txBody>
      </p:sp>
      <p:sp>
        <p:nvSpPr>
          <p:cNvPr id="5" name="CasellaDiTesto 4"/>
          <p:cNvSpPr txBox="1"/>
          <p:nvPr/>
        </p:nvSpPr>
        <p:spPr>
          <a:xfrm>
            <a:off x="609600" y="1412240"/>
            <a:ext cx="11196320" cy="4247317"/>
          </a:xfrm>
          <a:prstGeom prst="rect">
            <a:avLst/>
          </a:prstGeom>
          <a:noFill/>
        </p:spPr>
        <p:txBody>
          <a:bodyPr wrap="square" rtlCol="0">
            <a:spAutoFit/>
          </a:bodyPr>
          <a:lstStyle/>
          <a:p>
            <a:pPr>
              <a:lnSpc>
                <a:spcPct val="150000"/>
              </a:lnSpc>
              <a:buFont typeface="Arial" pitchFamily="34" charset="0"/>
              <a:buChar char="•"/>
            </a:pPr>
            <a:r>
              <a:rPr lang="it-IT" dirty="0" smtClean="0"/>
              <a:t>l’attività fisica dovrebbe essere svolta possibilmente ogni giorno cercando di evitare due giorni consecutivi di inattività; </a:t>
            </a:r>
          </a:p>
          <a:p>
            <a:pPr>
              <a:lnSpc>
                <a:spcPct val="150000"/>
              </a:lnSpc>
            </a:pPr>
            <a:r>
              <a:rPr lang="it-IT" dirty="0" smtClean="0"/>
              <a:t>• camminare per almeno 30 minuti al giorno (individualmente o in gruppi) riduce il rischio di sviluppare il diabete nei soggetti affetti da sindrome metabolica;</a:t>
            </a:r>
          </a:p>
          <a:p>
            <a:pPr>
              <a:lnSpc>
                <a:spcPct val="150000"/>
              </a:lnSpc>
            </a:pPr>
            <a:r>
              <a:rPr lang="it-IT" dirty="0" smtClean="0"/>
              <a:t> • è importante, interrompere regolarmente (ad esempio, ogni 20-30 minuti) il tempo trascorso in posizione seduta e/o reclinata; </a:t>
            </a:r>
          </a:p>
          <a:p>
            <a:pPr>
              <a:lnSpc>
                <a:spcPct val="150000"/>
              </a:lnSpc>
            </a:pPr>
            <a:r>
              <a:rPr lang="it-IT" dirty="0" smtClean="0"/>
              <a:t>• i pazienti adulti con un buon controllo glicemico possono praticare in sicurezza molte attività, compresi vari tipi di sport previa idonea valutazione medica; </a:t>
            </a:r>
          </a:p>
          <a:p>
            <a:pPr>
              <a:lnSpc>
                <a:spcPct val="150000"/>
              </a:lnSpc>
            </a:pPr>
            <a:r>
              <a:rPr lang="it-IT" dirty="0" smtClean="0"/>
              <a:t>• per i pazienti anziani è necessario consigliare esercizi adattati, per tipologia e intensità, a particolari condizioni e limiti oggettivi.</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stretch>
            <a:fillRect/>
          </a:stretch>
        </p:blipFill>
        <p:spPr>
          <a:xfrm>
            <a:off x="-19061" y="24906"/>
            <a:ext cx="5727041" cy="2216475"/>
          </a:xfrm>
          <a:prstGeom prst="rect">
            <a:avLst/>
          </a:prstGeom>
        </p:spPr>
      </p:pic>
      <p:sp>
        <p:nvSpPr>
          <p:cNvPr id="6" name="Rettangolo 5"/>
          <p:cNvSpPr/>
          <p:nvPr/>
        </p:nvSpPr>
        <p:spPr>
          <a:xfrm>
            <a:off x="6944817" y="487054"/>
            <a:ext cx="3981731" cy="1754326"/>
          </a:xfrm>
          <a:prstGeom prst="rect">
            <a:avLst/>
          </a:prstGeom>
          <a:noFill/>
        </p:spPr>
        <p:txBody>
          <a:bodyPr wrap="none" lIns="91440" tIns="45720" rIns="91440" bIns="45720">
            <a:spAutoFit/>
          </a:bodyPr>
          <a:lstStyle/>
          <a:p>
            <a:pPr algn="ctr"/>
            <a:r>
              <a:rPr lang="it-IT" sz="5400" b="1" cap="none" spc="0"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latin typeface="Calibri"/>
                <a:cs typeface="Calibri"/>
              </a:rPr>
              <a:t>Ipertensione </a:t>
            </a:r>
          </a:p>
          <a:p>
            <a:pPr algn="ctr"/>
            <a:r>
              <a:rPr lang="it-IT" sz="5400" b="1" cap="none" spc="0"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latin typeface="Calibri"/>
                <a:cs typeface="Calibri"/>
              </a:rPr>
              <a:t>arteriosa</a:t>
            </a:r>
            <a:endParaRPr lang="it-IT" sz="5400" b="1" cap="none" spc="0" dirty="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latin typeface="Calibri"/>
              <a:cs typeface="Calibri"/>
            </a:endParaRPr>
          </a:p>
        </p:txBody>
      </p:sp>
      <p:sp>
        <p:nvSpPr>
          <p:cNvPr id="7" name="CasellaDiTesto 6"/>
          <p:cNvSpPr txBox="1"/>
          <p:nvPr/>
        </p:nvSpPr>
        <p:spPr>
          <a:xfrm>
            <a:off x="398379" y="2614944"/>
            <a:ext cx="11793621" cy="3523016"/>
          </a:xfrm>
          <a:prstGeom prst="rect">
            <a:avLst/>
          </a:prstGeom>
          <a:noFill/>
        </p:spPr>
        <p:txBody>
          <a:bodyPr wrap="square" rtlCol="0">
            <a:spAutoFit/>
          </a:bodyPr>
          <a:lstStyle/>
          <a:p>
            <a:r>
              <a:rPr lang="it-IT" sz="3200" b="1" dirty="0" smtClean="0"/>
              <a:t>Valori di pressione per persone con diabete </a:t>
            </a:r>
          </a:p>
          <a:p>
            <a:pPr>
              <a:lnSpc>
                <a:spcPct val="120000"/>
              </a:lnSpc>
            </a:pPr>
            <a:endParaRPr lang="it-IT" sz="3200" dirty="0"/>
          </a:p>
          <a:p>
            <a:pPr>
              <a:lnSpc>
                <a:spcPct val="120000"/>
              </a:lnSpc>
            </a:pPr>
            <a:r>
              <a:rPr lang="it-IT" sz="3200" dirty="0" smtClean="0"/>
              <a:t>Desiderabile  &lt;140/80 </a:t>
            </a:r>
            <a:r>
              <a:rPr lang="it-IT" sz="3200" dirty="0" err="1" smtClean="0"/>
              <a:t>mmHg</a:t>
            </a:r>
            <a:endParaRPr lang="it-IT" sz="3200" dirty="0" smtClean="0"/>
          </a:p>
          <a:p>
            <a:pPr>
              <a:lnSpc>
                <a:spcPct val="120000"/>
              </a:lnSpc>
            </a:pPr>
            <a:r>
              <a:rPr lang="it-IT" sz="3200" dirty="0" smtClean="0"/>
              <a:t>Ottimale &lt;135/75 </a:t>
            </a:r>
            <a:r>
              <a:rPr lang="it-IT" sz="3200" dirty="0" err="1" smtClean="0"/>
              <a:t>mmHg</a:t>
            </a:r>
            <a:endParaRPr lang="it-IT" sz="3200" dirty="0" smtClean="0"/>
          </a:p>
          <a:p>
            <a:pPr>
              <a:lnSpc>
                <a:spcPct val="120000"/>
              </a:lnSpc>
            </a:pPr>
            <a:r>
              <a:rPr lang="it-IT" sz="3200" dirty="0" smtClean="0"/>
              <a:t>Borderline 140-145/80-85 </a:t>
            </a:r>
            <a:r>
              <a:rPr lang="it-IT" sz="3200" dirty="0" err="1" smtClean="0"/>
              <a:t>mmHg</a:t>
            </a:r>
            <a:r>
              <a:rPr lang="it-IT" sz="3200" dirty="0" smtClean="0"/>
              <a:t> </a:t>
            </a:r>
          </a:p>
          <a:p>
            <a:pPr>
              <a:lnSpc>
                <a:spcPct val="120000"/>
              </a:lnSpc>
            </a:pPr>
            <a:r>
              <a:rPr lang="it-IT" sz="3200" dirty="0" smtClean="0"/>
              <a:t>Ipertensione &gt;145/85 </a:t>
            </a:r>
            <a:r>
              <a:rPr lang="it-IT" sz="3200" dirty="0" err="1" smtClean="0"/>
              <a:t>mmHg</a:t>
            </a:r>
            <a:endParaRPr lang="it-IT" sz="3200" dirty="0" smtClean="0"/>
          </a:p>
        </p:txBody>
      </p:sp>
    </p:spTree>
    <p:extLst>
      <p:ext uri="{BB962C8B-B14F-4D97-AF65-F5344CB8AC3E}">
        <p14:creationId xmlns:p14="http://schemas.microsoft.com/office/powerpoint/2010/main" xmlns="" val="14430216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stretch>
            <a:fillRect/>
          </a:stretch>
        </p:blipFill>
        <p:spPr>
          <a:xfrm>
            <a:off x="0" y="50800"/>
            <a:ext cx="12192000" cy="6748296"/>
          </a:xfrm>
          <a:prstGeom prst="rect">
            <a:avLst/>
          </a:prstGeom>
        </p:spPr>
      </p:pic>
      <p:sp>
        <p:nvSpPr>
          <p:cNvPr id="5" name="Rettangolo 4"/>
          <p:cNvSpPr/>
          <p:nvPr/>
        </p:nvSpPr>
        <p:spPr>
          <a:xfrm>
            <a:off x="6506827" y="-8104"/>
            <a:ext cx="5685173" cy="6866104"/>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30000"/>
              </a:lnSpc>
            </a:pPr>
            <a:r>
              <a:rPr lang="it-IT" sz="2800" b="1" dirty="0" smtClean="0">
                <a:solidFill>
                  <a:schemeClr val="tx1"/>
                </a:solidFill>
              </a:rPr>
              <a:t>Organi bersaglio dell’Ipertensione</a:t>
            </a:r>
          </a:p>
          <a:p>
            <a:pPr algn="ctr">
              <a:lnSpc>
                <a:spcPct val="130000"/>
              </a:lnSpc>
            </a:pPr>
            <a:endParaRPr lang="it-IT" sz="2800" dirty="0">
              <a:solidFill>
                <a:schemeClr val="tx1"/>
              </a:solidFill>
            </a:endParaRPr>
          </a:p>
          <a:p>
            <a:pPr algn="ctr">
              <a:lnSpc>
                <a:spcPct val="130000"/>
              </a:lnSpc>
            </a:pPr>
            <a:r>
              <a:rPr lang="it-IT" sz="2800" dirty="0" smtClean="0">
                <a:solidFill>
                  <a:schemeClr val="tx1"/>
                </a:solidFill>
              </a:rPr>
              <a:t>Occhi</a:t>
            </a:r>
          </a:p>
          <a:p>
            <a:pPr algn="ctr">
              <a:lnSpc>
                <a:spcPct val="130000"/>
              </a:lnSpc>
            </a:pPr>
            <a:r>
              <a:rPr lang="it-IT" sz="2800" dirty="0" smtClean="0">
                <a:solidFill>
                  <a:schemeClr val="tx1"/>
                </a:solidFill>
              </a:rPr>
              <a:t>Rene</a:t>
            </a:r>
          </a:p>
          <a:p>
            <a:pPr algn="ctr">
              <a:lnSpc>
                <a:spcPct val="130000"/>
              </a:lnSpc>
            </a:pPr>
            <a:r>
              <a:rPr lang="it-IT" sz="2800" dirty="0" smtClean="0">
                <a:solidFill>
                  <a:schemeClr val="tx1"/>
                </a:solidFill>
              </a:rPr>
              <a:t>Cervello</a:t>
            </a:r>
          </a:p>
          <a:p>
            <a:pPr algn="ctr">
              <a:lnSpc>
                <a:spcPct val="130000"/>
              </a:lnSpc>
            </a:pPr>
            <a:r>
              <a:rPr lang="it-IT" sz="2800" dirty="0" smtClean="0">
                <a:solidFill>
                  <a:schemeClr val="tx1"/>
                </a:solidFill>
              </a:rPr>
              <a:t>Cuore</a:t>
            </a:r>
          </a:p>
          <a:p>
            <a:pPr algn="ctr">
              <a:lnSpc>
                <a:spcPct val="130000"/>
              </a:lnSpc>
            </a:pPr>
            <a:r>
              <a:rPr lang="it-IT" sz="2800" dirty="0" smtClean="0">
                <a:solidFill>
                  <a:schemeClr val="tx1"/>
                </a:solidFill>
              </a:rPr>
              <a:t>Arterie arti inferiori  </a:t>
            </a:r>
            <a:endParaRPr lang="it-IT" sz="2800" dirty="0">
              <a:solidFill>
                <a:schemeClr val="tx1"/>
              </a:solidFill>
            </a:endParaRPr>
          </a:p>
        </p:txBody>
      </p:sp>
    </p:spTree>
    <p:extLst>
      <p:ext uri="{BB962C8B-B14F-4D97-AF65-F5344CB8AC3E}">
        <p14:creationId xmlns:p14="http://schemas.microsoft.com/office/powerpoint/2010/main" xmlns="" val="25617230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cstate="print"/>
          <a:stretch>
            <a:fillRect/>
          </a:stretch>
        </p:blipFill>
        <p:spPr>
          <a:xfrm>
            <a:off x="262350" y="1158114"/>
            <a:ext cx="5692551" cy="5699887"/>
          </a:xfrm>
          <a:prstGeom prst="rect">
            <a:avLst/>
          </a:prstGeom>
        </p:spPr>
      </p:pic>
      <p:sp>
        <p:nvSpPr>
          <p:cNvPr id="5" name="Rettangolo 4"/>
          <p:cNvSpPr/>
          <p:nvPr/>
        </p:nvSpPr>
        <p:spPr>
          <a:xfrm>
            <a:off x="4277481" y="234783"/>
            <a:ext cx="4469492" cy="923330"/>
          </a:xfrm>
          <a:prstGeom prst="rect">
            <a:avLst/>
          </a:prstGeom>
          <a:noFill/>
        </p:spPr>
        <p:txBody>
          <a:bodyPr wrap="none" lIns="91440" tIns="45720" rIns="91440" bIns="45720">
            <a:spAutoFit/>
          </a:bodyPr>
          <a:lstStyle/>
          <a:p>
            <a:pPr algn="ctr"/>
            <a:r>
              <a:rPr lang="it-IT" sz="5400" b="1" cap="none" spc="0"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latin typeface="Calibri"/>
                <a:cs typeface="Calibri"/>
              </a:rPr>
              <a:t>La dislipidemia</a:t>
            </a:r>
            <a:endParaRPr lang="it-IT" sz="5400" b="1" cap="none" spc="0" dirty="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latin typeface="Calibri"/>
              <a:cs typeface="Calibri"/>
            </a:endParaRPr>
          </a:p>
        </p:txBody>
      </p:sp>
      <p:sp>
        <p:nvSpPr>
          <p:cNvPr id="6" name="CasellaDiTesto 5"/>
          <p:cNvSpPr txBox="1"/>
          <p:nvPr/>
        </p:nvSpPr>
        <p:spPr>
          <a:xfrm>
            <a:off x="697160" y="1369732"/>
            <a:ext cx="1394320" cy="400110"/>
          </a:xfrm>
          <a:prstGeom prst="rect">
            <a:avLst/>
          </a:prstGeom>
          <a:noFill/>
          <a:ln>
            <a:solidFill>
              <a:schemeClr val="accent4">
                <a:lumMod val="50000"/>
              </a:schemeClr>
            </a:solidFill>
          </a:ln>
        </p:spPr>
        <p:txBody>
          <a:bodyPr wrap="square" rtlCol="0">
            <a:spAutoFit/>
          </a:bodyPr>
          <a:lstStyle/>
          <a:p>
            <a:pPr algn="ctr"/>
            <a:r>
              <a:rPr lang="it-IT" sz="2000" b="1" dirty="0" smtClean="0"/>
              <a:t>HDL</a:t>
            </a:r>
          </a:p>
        </p:txBody>
      </p:sp>
      <p:sp>
        <p:nvSpPr>
          <p:cNvPr id="7" name="CasellaDiTesto 6"/>
          <p:cNvSpPr txBox="1"/>
          <p:nvPr/>
        </p:nvSpPr>
        <p:spPr>
          <a:xfrm>
            <a:off x="4116564" y="1894362"/>
            <a:ext cx="1228328" cy="400110"/>
          </a:xfrm>
          <a:prstGeom prst="rect">
            <a:avLst/>
          </a:prstGeom>
          <a:noFill/>
          <a:ln>
            <a:solidFill>
              <a:schemeClr val="accent6"/>
            </a:solidFill>
          </a:ln>
        </p:spPr>
        <p:txBody>
          <a:bodyPr wrap="square" rtlCol="0">
            <a:spAutoFit/>
          </a:bodyPr>
          <a:lstStyle/>
          <a:p>
            <a:pPr algn="ctr"/>
            <a:r>
              <a:rPr lang="it-IT" sz="2000" b="1" dirty="0"/>
              <a:t>L</a:t>
            </a:r>
            <a:r>
              <a:rPr lang="it-IT" sz="2000" b="1" dirty="0" smtClean="0"/>
              <a:t>DL</a:t>
            </a:r>
          </a:p>
        </p:txBody>
      </p:sp>
      <p:sp>
        <p:nvSpPr>
          <p:cNvPr id="8" name="CasellaDiTesto 7"/>
          <p:cNvSpPr txBox="1"/>
          <p:nvPr/>
        </p:nvSpPr>
        <p:spPr>
          <a:xfrm>
            <a:off x="2423491" y="1344828"/>
            <a:ext cx="1991856" cy="400110"/>
          </a:xfrm>
          <a:prstGeom prst="rect">
            <a:avLst/>
          </a:prstGeom>
          <a:noFill/>
          <a:ln>
            <a:solidFill>
              <a:schemeClr val="accent1"/>
            </a:solidFill>
          </a:ln>
        </p:spPr>
        <p:txBody>
          <a:bodyPr wrap="square" rtlCol="0">
            <a:spAutoFit/>
          </a:bodyPr>
          <a:lstStyle/>
          <a:p>
            <a:pPr algn="ctr"/>
            <a:r>
              <a:rPr lang="it-IT" sz="2000" b="1" dirty="0" smtClean="0"/>
              <a:t>Trigliceridi</a:t>
            </a:r>
          </a:p>
        </p:txBody>
      </p:sp>
      <p:sp>
        <p:nvSpPr>
          <p:cNvPr id="10" name="CasellaDiTesto 9"/>
          <p:cNvSpPr txBox="1"/>
          <p:nvPr/>
        </p:nvSpPr>
        <p:spPr>
          <a:xfrm>
            <a:off x="5954901" y="1172648"/>
            <a:ext cx="6237100" cy="4573560"/>
          </a:xfrm>
          <a:prstGeom prst="rect">
            <a:avLst/>
          </a:prstGeom>
          <a:noFill/>
        </p:spPr>
        <p:txBody>
          <a:bodyPr wrap="square" rtlCol="0">
            <a:spAutoFit/>
          </a:bodyPr>
          <a:lstStyle/>
          <a:p>
            <a:r>
              <a:rPr lang="it-IT" sz="2800" b="1" dirty="0" smtClean="0"/>
              <a:t>Valori normali</a:t>
            </a:r>
          </a:p>
          <a:p>
            <a:endParaRPr lang="it-IT" sz="2800" dirty="0"/>
          </a:p>
          <a:p>
            <a:pPr>
              <a:lnSpc>
                <a:spcPct val="120000"/>
              </a:lnSpc>
            </a:pPr>
            <a:r>
              <a:rPr lang="it-IT" sz="2800" b="1" dirty="0" smtClean="0">
                <a:solidFill>
                  <a:srgbClr val="008000"/>
                </a:solidFill>
              </a:rPr>
              <a:t>HDL</a:t>
            </a:r>
            <a:r>
              <a:rPr lang="it-IT" sz="2800" dirty="0" smtClean="0"/>
              <a:t> &gt;50 mg/dl   </a:t>
            </a:r>
          </a:p>
          <a:p>
            <a:pPr>
              <a:lnSpc>
                <a:spcPct val="120000"/>
              </a:lnSpc>
            </a:pPr>
            <a:r>
              <a:rPr lang="it-IT" sz="2800" b="1" dirty="0" smtClean="0">
                <a:solidFill>
                  <a:srgbClr val="000090"/>
                </a:solidFill>
              </a:rPr>
              <a:t>TG</a:t>
            </a:r>
            <a:r>
              <a:rPr lang="it-IT" sz="2800" dirty="0" smtClean="0"/>
              <a:t>  &lt; 150 mg/</a:t>
            </a:r>
            <a:r>
              <a:rPr lang="it-IT" sz="2800" dirty="0" err="1" smtClean="0"/>
              <a:t>dL</a:t>
            </a:r>
            <a:endParaRPr lang="it-IT" sz="2800" dirty="0" smtClean="0"/>
          </a:p>
          <a:p>
            <a:pPr>
              <a:lnSpc>
                <a:spcPct val="120000"/>
              </a:lnSpc>
            </a:pPr>
            <a:r>
              <a:rPr lang="it-IT" sz="2800" dirty="0" smtClean="0"/>
              <a:t>   </a:t>
            </a:r>
          </a:p>
          <a:p>
            <a:pPr>
              <a:lnSpc>
                <a:spcPct val="120000"/>
              </a:lnSpc>
            </a:pPr>
            <a:r>
              <a:rPr lang="it-IT" sz="2800" b="1" dirty="0" smtClean="0">
                <a:solidFill>
                  <a:srgbClr val="FF0000"/>
                </a:solidFill>
              </a:rPr>
              <a:t>LDL</a:t>
            </a:r>
          </a:p>
          <a:p>
            <a:pPr>
              <a:lnSpc>
                <a:spcPct val="120000"/>
              </a:lnSpc>
            </a:pPr>
            <a:r>
              <a:rPr lang="it-IT" sz="2800" dirty="0" smtClean="0"/>
              <a:t>Generale &lt;120 mg/dl</a:t>
            </a:r>
          </a:p>
          <a:p>
            <a:pPr>
              <a:lnSpc>
                <a:spcPct val="120000"/>
              </a:lnSpc>
            </a:pPr>
            <a:r>
              <a:rPr lang="it-IT" sz="2800" dirty="0" smtClean="0"/>
              <a:t>Diabete &lt;70 mg/dl</a:t>
            </a:r>
          </a:p>
          <a:p>
            <a:pPr>
              <a:lnSpc>
                <a:spcPct val="120000"/>
              </a:lnSpc>
            </a:pPr>
            <a:r>
              <a:rPr lang="it-IT" sz="2800" dirty="0" smtClean="0"/>
              <a:t>Diabete + evento &lt;55 mg/dl</a:t>
            </a:r>
          </a:p>
        </p:txBody>
      </p:sp>
    </p:spTree>
    <p:extLst>
      <p:ext uri="{BB962C8B-B14F-4D97-AF65-F5344CB8AC3E}">
        <p14:creationId xmlns:p14="http://schemas.microsoft.com/office/powerpoint/2010/main" xmlns="" val="38199328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stretch>
            <a:fillRect/>
          </a:stretch>
        </p:blipFill>
        <p:spPr>
          <a:xfrm>
            <a:off x="1110827" y="182880"/>
            <a:ext cx="10329467" cy="6502400"/>
          </a:xfrm>
          <a:prstGeom prst="rect">
            <a:avLst/>
          </a:prstGeom>
        </p:spPr>
      </p:pic>
    </p:spTree>
    <p:extLst>
      <p:ext uri="{BB962C8B-B14F-4D97-AF65-F5344CB8AC3E}">
        <p14:creationId xmlns:p14="http://schemas.microsoft.com/office/powerpoint/2010/main" xmlns="" val="15155681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1407CD-7BB6-43AE-94BC-5535C26B27F4}"/>
              </a:ext>
            </a:extLst>
          </p:cNvPr>
          <p:cNvSpPr>
            <a:spLocks noGrp="1"/>
          </p:cNvSpPr>
          <p:nvPr>
            <p:ph type="ctrTitle"/>
          </p:nvPr>
        </p:nvSpPr>
        <p:spPr>
          <a:xfrm>
            <a:off x="-185530" y="194711"/>
            <a:ext cx="12563060" cy="825707"/>
          </a:xfrm>
        </p:spPr>
        <p:txBody>
          <a:bodyPr/>
          <a:lstStyle/>
          <a:p>
            <a:r>
              <a:rPr lang="it-IT" sz="4000" b="1" dirty="0">
                <a:latin typeface="+mn-lt"/>
              </a:rPr>
              <a:t>Presa in carico e Gestione Ambulatoriale</a:t>
            </a:r>
            <a:endParaRPr lang="en-US" sz="4000" b="1" dirty="0">
              <a:latin typeface="+mn-lt"/>
            </a:endParaRPr>
          </a:p>
        </p:txBody>
      </p:sp>
      <p:sp>
        <p:nvSpPr>
          <p:cNvPr id="3" name="Subtitle 2">
            <a:extLst>
              <a:ext uri="{FF2B5EF4-FFF2-40B4-BE49-F238E27FC236}">
                <a16:creationId xmlns="" xmlns:a16="http://schemas.microsoft.com/office/drawing/2014/main" id="{81B136E4-3849-4779-BE54-CB1B11B12A85}"/>
              </a:ext>
            </a:extLst>
          </p:cNvPr>
          <p:cNvSpPr>
            <a:spLocks noGrp="1"/>
          </p:cNvSpPr>
          <p:nvPr>
            <p:ph type="subTitle" idx="1"/>
          </p:nvPr>
        </p:nvSpPr>
        <p:spPr>
          <a:xfrm>
            <a:off x="265485" y="1452879"/>
            <a:ext cx="9144000" cy="4187687"/>
          </a:xfrm>
        </p:spPr>
        <p:txBody>
          <a:bodyPr/>
          <a:lstStyle/>
          <a:p>
            <a:pPr marL="342900" indent="-342900" algn="l">
              <a:buFont typeface="Arial" panose="020B0604020202020204" pitchFamily="34" charset="0"/>
              <a:buChar char="•"/>
            </a:pPr>
            <a:r>
              <a:rPr lang="it-IT" sz="3600" dirty="0"/>
              <a:t>Fattori Comportamentali</a:t>
            </a:r>
          </a:p>
          <a:p>
            <a:pPr marL="800100" lvl="1" indent="-342900" algn="l">
              <a:buFont typeface="Arial" panose="020B0604020202020204" pitchFamily="34" charset="0"/>
              <a:buChar char="•"/>
            </a:pPr>
            <a:r>
              <a:rPr lang="it-IT" sz="2800" dirty="0"/>
              <a:t>Gestione della terapia (orale ed iniettiva)</a:t>
            </a:r>
          </a:p>
          <a:p>
            <a:pPr marL="1257300" lvl="2" indent="-342900" algn="l">
              <a:buFont typeface="Arial" panose="020B0604020202020204" pitchFamily="34" charset="0"/>
              <a:buChar char="•"/>
            </a:pPr>
            <a:r>
              <a:rPr lang="it-IT" sz="2400" dirty="0"/>
              <a:t>Regime farmacologico</a:t>
            </a:r>
          </a:p>
          <a:p>
            <a:pPr marL="1257300" lvl="2" indent="-342900" algn="l">
              <a:buFont typeface="Arial" panose="020B0604020202020204" pitchFamily="34" charset="0"/>
              <a:buChar char="•"/>
            </a:pPr>
            <a:r>
              <a:rPr lang="it-IT" sz="2400" dirty="0"/>
              <a:t>Compliance</a:t>
            </a:r>
          </a:p>
          <a:p>
            <a:pPr marL="1257300" lvl="2" indent="-342900" algn="l">
              <a:buFont typeface="Arial" panose="020B0604020202020204" pitchFamily="34" charset="0"/>
              <a:buChar char="•"/>
            </a:pPr>
            <a:r>
              <a:rPr lang="it-IT" sz="2400" dirty="0"/>
              <a:t>Effetti collaterali, intolleranza</a:t>
            </a:r>
          </a:p>
          <a:p>
            <a:pPr marL="1257300" lvl="2" indent="-342900" algn="l">
              <a:buFont typeface="Arial" panose="020B0604020202020204" pitchFamily="34" charset="0"/>
              <a:buChar char="•"/>
            </a:pPr>
            <a:r>
              <a:rPr lang="it-IT" sz="2400" dirty="0"/>
              <a:t>Medicine complementari/alternative</a:t>
            </a:r>
          </a:p>
          <a:p>
            <a:pPr marL="1257300" lvl="2" indent="-342900" algn="l">
              <a:buFont typeface="Arial" panose="020B0604020202020204" pitchFamily="34" charset="0"/>
              <a:buChar char="•"/>
            </a:pPr>
            <a:endParaRPr lang="it-IT" sz="2400" dirty="0"/>
          </a:p>
          <a:p>
            <a:pPr marL="800100" lvl="1" indent="-342900" algn="l">
              <a:buFont typeface="Arial" panose="020B0604020202020204" pitchFamily="34" charset="0"/>
              <a:buChar char="•"/>
            </a:pPr>
            <a:r>
              <a:rPr lang="it-IT" sz="2600" dirty="0"/>
              <a:t>Gestione degli Strumenti e Tecnologia</a:t>
            </a:r>
          </a:p>
          <a:p>
            <a:pPr marL="1257300" lvl="2" indent="-342900" algn="l">
              <a:buFont typeface="Arial" panose="020B0604020202020204" pitchFamily="34" charset="0"/>
              <a:buChar char="•"/>
            </a:pPr>
            <a:r>
              <a:rPr lang="it-IT" sz="2400" dirty="0"/>
              <a:t>Utilizzo di app, educazione online, portali per pazienti</a:t>
            </a:r>
          </a:p>
          <a:p>
            <a:pPr marL="1257300" lvl="2" indent="-342900" algn="l">
              <a:buFont typeface="Arial" panose="020B0604020202020204" pitchFamily="34" charset="0"/>
              <a:buChar char="•"/>
            </a:pPr>
            <a:r>
              <a:rPr lang="it-IT" sz="2400" dirty="0"/>
              <a:t>Monitoraggio del glucosio (SBGM,FGM, CGM)</a:t>
            </a:r>
          </a:p>
          <a:p>
            <a:pPr marL="1257300" lvl="2" indent="-342900" algn="l">
              <a:buFont typeface="Arial" panose="020B0604020202020204" pitchFamily="34" charset="0"/>
              <a:buChar char="•"/>
            </a:pPr>
            <a:r>
              <a:rPr lang="it-IT" sz="2400" dirty="0"/>
              <a:t>Pompe per insulina, penne intelligenti</a:t>
            </a:r>
          </a:p>
          <a:p>
            <a:pPr marL="800100" lvl="1" indent="-342900" algn="l">
              <a:buFont typeface="Arial" panose="020B0604020202020204" pitchFamily="34" charset="0"/>
              <a:buChar char="•"/>
            </a:pPr>
            <a:endParaRPr lang="it-IT" dirty="0"/>
          </a:p>
          <a:p>
            <a:pPr lvl="1" algn="l"/>
            <a:endParaRPr lang="it-IT" dirty="0"/>
          </a:p>
          <a:p>
            <a:pPr marL="342900" indent="-342900">
              <a:buFont typeface="Arial" panose="020B0604020202020204" pitchFamily="34" charset="0"/>
              <a:buChar char="•"/>
            </a:pPr>
            <a:endParaRPr lang="en-US" dirty="0"/>
          </a:p>
        </p:txBody>
      </p:sp>
      <p:pic>
        <p:nvPicPr>
          <p:cNvPr id="16386" name="Picture 2" descr="Diabetologia - Poliambulatorio Fondazione Rota"/>
          <p:cNvPicPr>
            <a:picLocks noChangeAspect="1" noChangeArrowheads="1"/>
          </p:cNvPicPr>
          <p:nvPr/>
        </p:nvPicPr>
        <p:blipFill>
          <a:blip r:embed="rId3" cstate="print"/>
          <a:srcRect/>
          <a:stretch>
            <a:fillRect/>
          </a:stretch>
        </p:blipFill>
        <p:spPr bwMode="auto">
          <a:xfrm>
            <a:off x="6911976" y="2578417"/>
            <a:ext cx="4758224" cy="1790383"/>
          </a:xfrm>
          <a:prstGeom prst="rect">
            <a:avLst/>
          </a:prstGeom>
          <a:noFill/>
        </p:spPr>
      </p:pic>
    </p:spTree>
    <p:extLst>
      <p:ext uri="{BB962C8B-B14F-4D97-AF65-F5344CB8AC3E}">
        <p14:creationId xmlns="" xmlns:p14="http://schemas.microsoft.com/office/powerpoint/2010/main" val="25615128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1407CD-7BB6-43AE-94BC-5535C26B27F4}"/>
              </a:ext>
            </a:extLst>
          </p:cNvPr>
          <p:cNvSpPr>
            <a:spLocks noGrp="1"/>
          </p:cNvSpPr>
          <p:nvPr>
            <p:ph type="ctrTitle"/>
          </p:nvPr>
        </p:nvSpPr>
        <p:spPr>
          <a:xfrm>
            <a:off x="-185530" y="194711"/>
            <a:ext cx="12563060" cy="825707"/>
          </a:xfrm>
        </p:spPr>
        <p:txBody>
          <a:bodyPr/>
          <a:lstStyle/>
          <a:p>
            <a:r>
              <a:rPr lang="it-IT" sz="5400" dirty="0"/>
              <a:t>Presa in carico e Gestione Ambulatoriale</a:t>
            </a:r>
            <a:endParaRPr lang="en-US" sz="5400" dirty="0"/>
          </a:p>
        </p:txBody>
      </p:sp>
      <p:sp>
        <p:nvSpPr>
          <p:cNvPr id="3" name="Subtitle 2">
            <a:extLst>
              <a:ext uri="{FF2B5EF4-FFF2-40B4-BE49-F238E27FC236}">
                <a16:creationId xmlns="" xmlns:a16="http://schemas.microsoft.com/office/drawing/2014/main" id="{81B136E4-3849-4779-BE54-CB1B11B12A85}"/>
              </a:ext>
            </a:extLst>
          </p:cNvPr>
          <p:cNvSpPr>
            <a:spLocks noGrp="1"/>
          </p:cNvSpPr>
          <p:nvPr>
            <p:ph type="subTitle" idx="1"/>
          </p:nvPr>
        </p:nvSpPr>
        <p:spPr>
          <a:xfrm>
            <a:off x="1311965" y="1523999"/>
            <a:ext cx="9144000" cy="4187687"/>
          </a:xfrm>
        </p:spPr>
        <p:txBody>
          <a:bodyPr/>
          <a:lstStyle/>
          <a:p>
            <a:pPr marL="342900" indent="-342900" algn="l">
              <a:buFont typeface="Arial" panose="020B0604020202020204" pitchFamily="34" charset="0"/>
              <a:buChar char="•"/>
            </a:pPr>
            <a:r>
              <a:rPr lang="it-IT" sz="3600" dirty="0"/>
              <a:t>Compenso glicemico</a:t>
            </a:r>
          </a:p>
          <a:p>
            <a:pPr marL="800100" lvl="1" indent="-342900" algn="l">
              <a:buFont typeface="Arial" panose="020B0604020202020204" pitchFamily="34" charset="0"/>
              <a:buChar char="•"/>
            </a:pPr>
            <a:r>
              <a:rPr lang="it-IT" sz="2800" dirty="0"/>
              <a:t>HbA1c</a:t>
            </a:r>
          </a:p>
          <a:p>
            <a:pPr marL="800100" lvl="1" indent="-342900" algn="l">
              <a:buFont typeface="Arial" panose="020B0604020202020204" pitchFamily="34" charset="0"/>
              <a:buChar char="•"/>
            </a:pPr>
            <a:endParaRPr lang="it-IT" sz="2800" dirty="0"/>
          </a:p>
          <a:p>
            <a:pPr marL="342900" indent="-342900" algn="l">
              <a:buFont typeface="Arial" panose="020B0604020202020204" pitchFamily="34" charset="0"/>
              <a:buChar char="•"/>
            </a:pPr>
            <a:r>
              <a:rPr lang="it-IT" sz="3600" dirty="0"/>
              <a:t>Controllo pressorio</a:t>
            </a:r>
          </a:p>
          <a:p>
            <a:pPr marL="800100" lvl="1" indent="-342900" algn="l">
              <a:buFont typeface="Arial" panose="020B0604020202020204" pitchFamily="34" charset="0"/>
              <a:buChar char="•"/>
            </a:pPr>
            <a:r>
              <a:rPr lang="it-IT" sz="2800" dirty="0"/>
              <a:t>PAS, PAD</a:t>
            </a:r>
          </a:p>
          <a:p>
            <a:pPr marL="800100" lvl="1" indent="-342900" algn="l">
              <a:buFont typeface="Arial" panose="020B0604020202020204" pitchFamily="34" charset="0"/>
              <a:buChar char="•"/>
            </a:pPr>
            <a:endParaRPr lang="it-IT" sz="2800" dirty="0"/>
          </a:p>
          <a:p>
            <a:pPr marL="342900" indent="-342900" algn="l">
              <a:buFont typeface="Arial" panose="020B0604020202020204" pitchFamily="34" charset="0"/>
              <a:buChar char="•"/>
            </a:pPr>
            <a:r>
              <a:rPr lang="it-IT" sz="3600" dirty="0"/>
              <a:t>Assetto lipidico</a:t>
            </a:r>
          </a:p>
          <a:p>
            <a:pPr marL="800100" lvl="1" indent="-342900" algn="l">
              <a:buFont typeface="Arial" panose="020B0604020202020204" pitchFamily="34" charset="0"/>
              <a:buChar char="•"/>
            </a:pPr>
            <a:r>
              <a:rPr lang="it-IT" sz="2800" dirty="0"/>
              <a:t>Colesterolo LDL</a:t>
            </a:r>
          </a:p>
          <a:p>
            <a:pPr marL="800100" lvl="1" indent="-342900" algn="l">
              <a:buFont typeface="Arial" panose="020B0604020202020204" pitchFamily="34" charset="0"/>
              <a:buChar char="•"/>
            </a:pPr>
            <a:r>
              <a:rPr lang="it-IT" sz="2800" dirty="0"/>
              <a:t>TG</a:t>
            </a:r>
          </a:p>
          <a:p>
            <a:pPr marL="800100" lvl="1" indent="-342900" algn="l">
              <a:buFont typeface="Arial" panose="020B0604020202020204" pitchFamily="34" charset="0"/>
              <a:buChar char="•"/>
            </a:pPr>
            <a:endParaRPr lang="it-IT" dirty="0"/>
          </a:p>
          <a:p>
            <a:pPr lvl="1" algn="l"/>
            <a:endParaRPr lang="it-IT" dirty="0"/>
          </a:p>
          <a:p>
            <a:pPr marL="342900" indent="-342900">
              <a:buFont typeface="Arial" panose="020B0604020202020204" pitchFamily="34" charset="0"/>
              <a:buChar char="•"/>
            </a:pPr>
            <a:endParaRPr lang="en-US" dirty="0"/>
          </a:p>
        </p:txBody>
      </p:sp>
      <p:pic>
        <p:nvPicPr>
          <p:cNvPr id="5" name="Picture 4" descr="Arrows in the center of a target&#10;&#10;Description automatically generated">
            <a:extLst>
              <a:ext uri="{FF2B5EF4-FFF2-40B4-BE49-F238E27FC236}">
                <a16:creationId xmlns="" xmlns:a16="http://schemas.microsoft.com/office/drawing/2014/main" id="{A7393D36-6743-4D14-8E49-97328317651D}"/>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506313" y="1341356"/>
            <a:ext cx="4645617" cy="3058365"/>
          </a:xfrm>
          <a:prstGeom prst="rect">
            <a:avLst/>
          </a:prstGeom>
        </p:spPr>
      </p:pic>
      <p:pic>
        <p:nvPicPr>
          <p:cNvPr id="7" name="Picture 6" descr="A close-up of a clock&#10;&#10;Description automatically generated">
            <a:extLst>
              <a:ext uri="{FF2B5EF4-FFF2-40B4-BE49-F238E27FC236}">
                <a16:creationId xmlns="" xmlns:a16="http://schemas.microsoft.com/office/drawing/2014/main" id="{DF69EDD0-FD31-4CD0-B25B-5FB738EBF5BB}"/>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878643" y="4456469"/>
            <a:ext cx="3273287" cy="2454965"/>
          </a:xfrm>
          <a:prstGeom prst="rect">
            <a:avLst/>
          </a:prstGeom>
        </p:spPr>
      </p:pic>
    </p:spTree>
    <p:extLst>
      <p:ext uri="{BB962C8B-B14F-4D97-AF65-F5344CB8AC3E}">
        <p14:creationId xmlns="" xmlns:p14="http://schemas.microsoft.com/office/powerpoint/2010/main" val="22693870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1407CD-7BB6-43AE-94BC-5535C26B27F4}"/>
              </a:ext>
            </a:extLst>
          </p:cNvPr>
          <p:cNvSpPr>
            <a:spLocks noGrp="1"/>
          </p:cNvSpPr>
          <p:nvPr>
            <p:ph type="ctrTitle"/>
          </p:nvPr>
        </p:nvSpPr>
        <p:spPr>
          <a:xfrm>
            <a:off x="-185530" y="194711"/>
            <a:ext cx="12563060" cy="825707"/>
          </a:xfrm>
        </p:spPr>
        <p:txBody>
          <a:bodyPr/>
          <a:lstStyle/>
          <a:p>
            <a:r>
              <a:rPr lang="it-IT" sz="5400"/>
              <a:t>Presa in carico e Gestione Ambulatoriale</a:t>
            </a:r>
            <a:endParaRPr lang="en-US" sz="5400" dirty="0"/>
          </a:p>
        </p:txBody>
      </p:sp>
      <p:pic>
        <p:nvPicPr>
          <p:cNvPr id="5" name="Picture 4" descr="A screenshot of a cell phone&#10;&#10;Description automatically generated">
            <a:extLst>
              <a:ext uri="{FF2B5EF4-FFF2-40B4-BE49-F238E27FC236}">
                <a16:creationId xmlns="" xmlns:a16="http://schemas.microsoft.com/office/drawing/2014/main" id="{A5B4B435-1F7F-4A9A-8260-387B2D2E974C}"/>
              </a:ext>
            </a:extLst>
          </p:cNvPr>
          <p:cNvPicPr>
            <a:picLocks noChangeAspect="1"/>
          </p:cNvPicPr>
          <p:nvPr/>
        </p:nvPicPr>
        <p:blipFill rotWithShape="1">
          <a:blip r:embed="rId3" cstate="print">
            <a:extLst>
              <a:ext uri="{28A0092B-C50C-407E-A947-70E740481C1C}">
                <a14:useLocalDpi xmlns="" xmlns:a14="http://schemas.microsoft.com/office/drawing/2010/main" val="0"/>
              </a:ext>
            </a:extLst>
          </a:blip>
          <a:srcRect b="58436"/>
          <a:stretch/>
        </p:blipFill>
        <p:spPr>
          <a:xfrm>
            <a:off x="287418" y="1020418"/>
            <a:ext cx="5808582" cy="5265282"/>
          </a:xfrm>
          <a:prstGeom prst="rect">
            <a:avLst/>
          </a:prstGeom>
        </p:spPr>
      </p:pic>
      <p:pic>
        <p:nvPicPr>
          <p:cNvPr id="7" name="Picture 6" descr="A screenshot of a cell phone&#10;&#10;Description automatically generated">
            <a:extLst>
              <a:ext uri="{FF2B5EF4-FFF2-40B4-BE49-F238E27FC236}">
                <a16:creationId xmlns="" xmlns:a16="http://schemas.microsoft.com/office/drawing/2014/main" id="{C61C39D6-4366-4500-A7D3-4944C150CFAE}"/>
              </a:ext>
            </a:extLst>
          </p:cNvPr>
          <p:cNvPicPr>
            <a:picLocks noChangeAspect="1"/>
          </p:cNvPicPr>
          <p:nvPr/>
        </p:nvPicPr>
        <p:blipFill rotWithShape="1">
          <a:blip r:embed="rId3" cstate="print">
            <a:extLst>
              <a:ext uri="{28A0092B-C50C-407E-A947-70E740481C1C}">
                <a14:useLocalDpi xmlns="" xmlns:a14="http://schemas.microsoft.com/office/drawing/2010/main" val="0"/>
              </a:ext>
            </a:extLst>
          </a:blip>
          <a:srcRect t="40995" b="4830"/>
          <a:stretch/>
        </p:blipFill>
        <p:spPr>
          <a:xfrm>
            <a:off x="6412211" y="1020418"/>
            <a:ext cx="4456412" cy="5265282"/>
          </a:xfrm>
          <a:prstGeom prst="rect">
            <a:avLst/>
          </a:prstGeom>
        </p:spPr>
      </p:pic>
    </p:spTree>
    <p:extLst>
      <p:ext uri="{BB962C8B-B14F-4D97-AF65-F5344CB8AC3E}">
        <p14:creationId xmlns="" xmlns:p14="http://schemas.microsoft.com/office/powerpoint/2010/main" val="28767339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a:extLst>
              <a:ext uri="{FF2B5EF4-FFF2-40B4-BE49-F238E27FC236}">
                <a16:creationId xmlns="" xmlns:a16="http://schemas.microsoft.com/office/drawing/2014/main" id="{76038599-71DC-4FC8-AA60-59BC0DA2B090}"/>
              </a:ext>
            </a:extLst>
          </p:cNvPr>
          <p:cNvPicPr>
            <a:picLocks noChangeAspect="1"/>
          </p:cNvPicPr>
          <p:nvPr/>
        </p:nvPicPr>
        <p:blipFill rotWithShape="1">
          <a:blip r:embed="rId3" cstate="print">
            <a:extLst>
              <a:ext uri="{28A0092B-C50C-407E-A947-70E740481C1C}">
                <a14:useLocalDpi xmlns="" xmlns:a14="http://schemas.microsoft.com/office/drawing/2010/main" val="0"/>
              </a:ext>
            </a:extLst>
          </a:blip>
          <a:srcRect b="5893"/>
          <a:stretch/>
        </p:blipFill>
        <p:spPr>
          <a:xfrm>
            <a:off x="1962135" y="179176"/>
            <a:ext cx="8520732" cy="6499647"/>
          </a:xfrm>
          <a:prstGeom prst="rect">
            <a:avLst/>
          </a:prstGeom>
        </p:spPr>
      </p:pic>
      <p:pic>
        <p:nvPicPr>
          <p:cNvPr id="7" name="Picture 6">
            <a:extLst>
              <a:ext uri="{FF2B5EF4-FFF2-40B4-BE49-F238E27FC236}">
                <a16:creationId xmlns="" xmlns:a16="http://schemas.microsoft.com/office/drawing/2014/main" id="{5EAFF26B-36C7-43E7-BE78-47AB7FFF0DE3}"/>
              </a:ext>
            </a:extLst>
          </p:cNvPr>
          <p:cNvPicPr>
            <a:picLocks noChangeAspect="1"/>
          </p:cNvPicPr>
          <p:nvPr/>
        </p:nvPicPr>
        <p:blipFill>
          <a:blip r:embed="rId4" cstate="print"/>
          <a:stretch>
            <a:fillRect/>
          </a:stretch>
        </p:blipFill>
        <p:spPr>
          <a:xfrm>
            <a:off x="5073597" y="4692437"/>
            <a:ext cx="2653914" cy="1244537"/>
          </a:xfrm>
          <a:prstGeom prst="rect">
            <a:avLst/>
          </a:prstGeom>
        </p:spPr>
      </p:pic>
    </p:spTree>
    <p:extLst>
      <p:ext uri="{BB962C8B-B14F-4D97-AF65-F5344CB8AC3E}">
        <p14:creationId xmlns="" xmlns:p14="http://schemas.microsoft.com/office/powerpoint/2010/main" val="38182600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7D753F4-9C90-422B-BA30-A70F26442037}"/>
              </a:ext>
            </a:extLst>
          </p:cNvPr>
          <p:cNvSpPr>
            <a:spLocks noGrp="1"/>
          </p:cNvSpPr>
          <p:nvPr>
            <p:ph type="ctrTitle"/>
          </p:nvPr>
        </p:nvSpPr>
        <p:spPr>
          <a:xfrm>
            <a:off x="1118886" y="370009"/>
            <a:ext cx="9144000" cy="613840"/>
          </a:xfrm>
        </p:spPr>
        <p:txBody>
          <a:bodyPr/>
          <a:lstStyle/>
          <a:p>
            <a:r>
              <a:rPr lang="it-IT" sz="6000" dirty="0"/>
              <a:t>Terapia farmacologica</a:t>
            </a:r>
            <a:endParaRPr lang="en-US" dirty="0"/>
          </a:p>
        </p:txBody>
      </p:sp>
      <p:pic>
        <p:nvPicPr>
          <p:cNvPr id="5" name="Picture 4">
            <a:extLst>
              <a:ext uri="{FF2B5EF4-FFF2-40B4-BE49-F238E27FC236}">
                <a16:creationId xmlns="" xmlns:a16="http://schemas.microsoft.com/office/drawing/2014/main" id="{490E7689-909A-45BC-ADED-E0B5D002DE7F}"/>
              </a:ext>
            </a:extLst>
          </p:cNvPr>
          <p:cNvPicPr>
            <a:picLocks noChangeAspect="1"/>
          </p:cNvPicPr>
          <p:nvPr/>
        </p:nvPicPr>
        <p:blipFill>
          <a:blip r:embed="rId2" cstate="print"/>
          <a:stretch>
            <a:fillRect/>
          </a:stretch>
        </p:blipFill>
        <p:spPr>
          <a:xfrm>
            <a:off x="386562" y="1307939"/>
            <a:ext cx="11418876" cy="4826643"/>
          </a:xfrm>
          <a:prstGeom prst="rect">
            <a:avLst/>
          </a:prstGeom>
        </p:spPr>
      </p:pic>
    </p:spTree>
    <p:extLst>
      <p:ext uri="{BB962C8B-B14F-4D97-AF65-F5344CB8AC3E}">
        <p14:creationId xmlns="" xmlns:p14="http://schemas.microsoft.com/office/powerpoint/2010/main" val="5895867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3703FF-1B2C-488C-A8BD-CBB781F73202}"/>
              </a:ext>
            </a:extLst>
          </p:cNvPr>
          <p:cNvSpPr>
            <a:spLocks noGrp="1"/>
          </p:cNvSpPr>
          <p:nvPr>
            <p:ph type="ctrTitle"/>
          </p:nvPr>
        </p:nvSpPr>
        <p:spPr/>
        <p:txBody>
          <a:bodyPr/>
          <a:lstStyle/>
          <a:p>
            <a:endParaRPr lang="en-US"/>
          </a:p>
        </p:txBody>
      </p:sp>
      <p:sp>
        <p:nvSpPr>
          <p:cNvPr id="3" name="Subtitle 2">
            <a:extLst>
              <a:ext uri="{FF2B5EF4-FFF2-40B4-BE49-F238E27FC236}">
                <a16:creationId xmlns="" xmlns:a16="http://schemas.microsoft.com/office/drawing/2014/main" id="{9564899F-0E40-4D3E-A894-EA9506D0708E}"/>
              </a:ext>
            </a:extLst>
          </p:cNvPr>
          <p:cNvSpPr>
            <a:spLocks noGrp="1"/>
          </p:cNvSpPr>
          <p:nvPr>
            <p:ph type="subTitle" idx="1"/>
          </p:nvPr>
        </p:nvSpPr>
        <p:spPr/>
        <p:txBody>
          <a:bodyPr/>
          <a:lstStyle/>
          <a:p>
            <a:endParaRPr lang="en-US"/>
          </a:p>
        </p:txBody>
      </p:sp>
      <p:sp>
        <p:nvSpPr>
          <p:cNvPr id="6" name="Rettangolo 5"/>
          <p:cNvSpPr/>
          <p:nvPr/>
        </p:nvSpPr>
        <p:spPr>
          <a:xfrm>
            <a:off x="1574800" y="1615440"/>
            <a:ext cx="8900160" cy="9347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050" name="Picture 2"/>
          <p:cNvPicPr>
            <a:picLocks noChangeAspect="1" noChangeArrowheads="1"/>
          </p:cNvPicPr>
          <p:nvPr/>
        </p:nvPicPr>
        <p:blipFill>
          <a:blip r:embed="rId3" cstate="print"/>
          <a:srcRect/>
          <a:stretch>
            <a:fillRect/>
          </a:stretch>
        </p:blipFill>
        <p:spPr bwMode="auto">
          <a:xfrm>
            <a:off x="715645" y="498158"/>
            <a:ext cx="10841516" cy="5414962"/>
          </a:xfrm>
          <a:prstGeom prst="rect">
            <a:avLst/>
          </a:prstGeom>
          <a:noFill/>
          <a:ln w="9525">
            <a:noFill/>
            <a:miter lim="800000"/>
            <a:headEnd/>
            <a:tailEnd/>
          </a:ln>
          <a:effectLst/>
        </p:spPr>
      </p:pic>
    </p:spTree>
    <p:extLst>
      <p:ext uri="{BB962C8B-B14F-4D97-AF65-F5344CB8AC3E}">
        <p14:creationId xmlns="" xmlns:p14="http://schemas.microsoft.com/office/powerpoint/2010/main" val="35685116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sz="quarter" idx="13"/>
          </p:nvPr>
        </p:nvSpPr>
        <p:spPr>
          <a:xfrm>
            <a:off x="1534160" y="467360"/>
            <a:ext cx="8534400" cy="640080"/>
          </a:xfrm>
        </p:spPr>
        <p:txBody>
          <a:bodyPr/>
          <a:lstStyle/>
          <a:p>
            <a:pPr algn="ctr"/>
            <a:r>
              <a:rPr lang="it-IT" b="1" dirty="0" smtClean="0"/>
              <a:t>MONITORAGGIO GLICEMICO</a:t>
            </a:r>
            <a:endParaRPr lang="it-IT" b="1" dirty="0"/>
          </a:p>
        </p:txBody>
      </p:sp>
      <p:pic>
        <p:nvPicPr>
          <p:cNvPr id="3074" name="Picture 2" descr="Come misurare correttamente la glicemia"/>
          <p:cNvPicPr>
            <a:picLocks noChangeAspect="1" noChangeArrowheads="1"/>
          </p:cNvPicPr>
          <p:nvPr/>
        </p:nvPicPr>
        <p:blipFill>
          <a:blip r:embed="rId2" cstate="print"/>
          <a:srcRect/>
          <a:stretch>
            <a:fillRect/>
          </a:stretch>
        </p:blipFill>
        <p:spPr bwMode="auto">
          <a:xfrm>
            <a:off x="460375" y="1315402"/>
            <a:ext cx="10668000" cy="4229101"/>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34413" y="247208"/>
            <a:ext cx="8683348" cy="1143000"/>
          </a:xfrm>
        </p:spPr>
        <p:txBody>
          <a:bodyPr/>
          <a:lstStyle/>
          <a:p>
            <a:pPr algn="ctr"/>
            <a:r>
              <a:rPr lang="it-IT" b="1" dirty="0" smtClean="0"/>
              <a:t>Valutazione preliminare</a:t>
            </a:r>
            <a:endParaRPr lang="it-IT" b="1" dirty="0"/>
          </a:p>
        </p:txBody>
      </p:sp>
      <p:sp>
        <p:nvSpPr>
          <p:cNvPr id="3" name="Segnaposto contenuto 2"/>
          <p:cNvSpPr>
            <a:spLocks noGrp="1"/>
          </p:cNvSpPr>
          <p:nvPr>
            <p:ph idx="4294967295"/>
          </p:nvPr>
        </p:nvSpPr>
        <p:spPr>
          <a:xfrm>
            <a:off x="609600" y="1600201"/>
            <a:ext cx="10728960" cy="2677159"/>
          </a:xfrm>
          <a:prstGeom prst="rect">
            <a:avLst/>
          </a:prstGeom>
        </p:spPr>
        <p:txBody>
          <a:bodyPr/>
          <a:lstStyle/>
          <a:p>
            <a:pPr>
              <a:lnSpc>
                <a:spcPct val="150000"/>
              </a:lnSpc>
            </a:pPr>
            <a:r>
              <a:rPr lang="it-IT" dirty="0" smtClean="0"/>
              <a:t>Capacità di auto-controllo del paziente</a:t>
            </a:r>
          </a:p>
          <a:p>
            <a:pPr>
              <a:lnSpc>
                <a:spcPct val="150000"/>
              </a:lnSpc>
            </a:pPr>
            <a:r>
              <a:rPr lang="it-IT" dirty="0" smtClean="0"/>
              <a:t>La qualità e la frequenza del controllo</a:t>
            </a:r>
          </a:p>
          <a:p>
            <a:pPr>
              <a:lnSpc>
                <a:spcPct val="150000"/>
              </a:lnSpc>
            </a:pPr>
            <a:r>
              <a:rPr lang="it-IT" dirty="0" smtClean="0"/>
              <a:t>Le capacità del paziente di interpretare i risultati </a:t>
            </a:r>
          </a:p>
          <a:p>
            <a:pPr>
              <a:lnSpc>
                <a:spcPct val="150000"/>
              </a:lnSpc>
            </a:pPr>
            <a:r>
              <a:rPr lang="it-IT" dirty="0" smtClean="0"/>
              <a:t>L’impatto del monitoraggio sulla qualità di vita</a:t>
            </a:r>
          </a:p>
          <a:p>
            <a:pPr>
              <a:lnSpc>
                <a:spcPct val="150000"/>
              </a:lnSpc>
            </a:pPr>
            <a:r>
              <a:rPr lang="it-IT" dirty="0" smtClean="0"/>
              <a:t>Il beneficio per il paziente</a:t>
            </a:r>
          </a:p>
          <a:p>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1772" y="328488"/>
            <a:ext cx="11660228" cy="1143000"/>
          </a:xfrm>
        </p:spPr>
        <p:txBody>
          <a:bodyPr>
            <a:normAutofit fontScale="90000"/>
          </a:bodyPr>
          <a:lstStyle/>
          <a:p>
            <a:r>
              <a:rPr lang="it-IT" b="1" dirty="0" smtClean="0"/>
              <a:t>Controllo glicemico capillare strutturato nel DM tipo 2</a:t>
            </a:r>
            <a:endParaRPr lang="it-IT" b="1" dirty="0"/>
          </a:p>
        </p:txBody>
      </p:sp>
      <p:sp>
        <p:nvSpPr>
          <p:cNvPr id="3" name="Segnaposto contenuto 2"/>
          <p:cNvSpPr>
            <a:spLocks noGrp="1"/>
          </p:cNvSpPr>
          <p:nvPr>
            <p:ph idx="4294967295"/>
          </p:nvPr>
        </p:nvSpPr>
        <p:spPr>
          <a:xfrm>
            <a:off x="609600" y="1600202"/>
            <a:ext cx="10972800" cy="1828799"/>
          </a:xfrm>
          <a:prstGeom prst="rect">
            <a:avLst/>
          </a:prstGeom>
          <a:ln w="28575"/>
        </p:spPr>
        <p:style>
          <a:lnRef idx="2">
            <a:schemeClr val="accent6"/>
          </a:lnRef>
          <a:fillRef idx="1">
            <a:schemeClr val="lt1"/>
          </a:fillRef>
          <a:effectRef idx="0">
            <a:schemeClr val="accent6"/>
          </a:effectRef>
          <a:fontRef idx="minor">
            <a:schemeClr val="dk1"/>
          </a:fontRef>
        </p:style>
        <p:txBody>
          <a:bodyPr>
            <a:normAutofit/>
          </a:bodyPr>
          <a:lstStyle/>
          <a:p>
            <a:r>
              <a:rPr lang="it-IT" sz="2200" dirty="0" smtClean="0"/>
              <a:t>Pazienti in terapia insulinica</a:t>
            </a:r>
          </a:p>
          <a:p>
            <a:r>
              <a:rPr lang="it-IT" sz="2200" dirty="0" smtClean="0"/>
              <a:t>Pazienti in terapia con farmaci che posso indurre ipoglicemia</a:t>
            </a:r>
          </a:p>
          <a:p>
            <a:r>
              <a:rPr lang="it-IT" sz="2200" dirty="0" smtClean="0"/>
              <a:t>Pazienti in gravidanza o in programmazione di gravidanza</a:t>
            </a:r>
          </a:p>
          <a:p>
            <a:r>
              <a:rPr lang="it-IT" sz="2200" dirty="0" smtClean="0"/>
              <a:t>Pazienti con diabete gestazionale</a:t>
            </a:r>
            <a:endParaRPr lang="it-IT" sz="2200" dirty="0"/>
          </a:p>
        </p:txBody>
      </p:sp>
      <p:sp>
        <p:nvSpPr>
          <p:cNvPr id="4" name="CasellaDiTesto 3"/>
          <p:cNvSpPr txBox="1"/>
          <p:nvPr/>
        </p:nvSpPr>
        <p:spPr>
          <a:xfrm>
            <a:off x="527382" y="3789040"/>
            <a:ext cx="11137237" cy="1107996"/>
          </a:xfrm>
          <a:prstGeom prst="rect">
            <a:avLst/>
          </a:prstGeom>
          <a:ln w="28575">
            <a:solidFill>
              <a:schemeClr val="accent2">
                <a:lumMod val="60000"/>
                <a:lumOff val="4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buFont typeface="Arial" pitchFamily="34" charset="0"/>
              <a:buChar char="•"/>
            </a:pPr>
            <a:r>
              <a:rPr lang="it-IT" sz="2200" dirty="0" smtClean="0"/>
              <a:t>Pazienti in trattamento cortisonico orale o endovenoso</a:t>
            </a:r>
          </a:p>
          <a:p>
            <a:pPr>
              <a:buFont typeface="Arial" pitchFamily="34" charset="0"/>
              <a:buChar char="•"/>
            </a:pPr>
            <a:r>
              <a:rPr lang="it-IT" sz="2200" dirty="0" smtClean="0"/>
              <a:t>Pazienti in corso di chemioterapia</a:t>
            </a:r>
          </a:p>
          <a:p>
            <a:pPr>
              <a:buFont typeface="Arial" pitchFamily="34" charset="0"/>
              <a:buChar char="•"/>
            </a:pPr>
            <a:r>
              <a:rPr lang="it-IT" sz="2200" dirty="0" smtClean="0"/>
              <a:t>Pazienti diabetici in corso di malattie acute intercorrenti (in particolare infezioni) </a:t>
            </a:r>
            <a:endParaRPr lang="it-IT" sz="2200" dirty="0"/>
          </a:p>
        </p:txBody>
      </p:sp>
      <p:sp>
        <p:nvSpPr>
          <p:cNvPr id="5" name="CasellaDiTesto 4"/>
          <p:cNvSpPr txBox="1"/>
          <p:nvPr/>
        </p:nvSpPr>
        <p:spPr>
          <a:xfrm>
            <a:off x="491312" y="5264120"/>
            <a:ext cx="10849205" cy="769441"/>
          </a:xfrm>
          <a:prstGeom prst="rect">
            <a:avLst/>
          </a:prstGeom>
          <a:ln w="28575">
            <a:solidFill>
              <a:srgbClr val="99CCFF"/>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buFont typeface="Arial" pitchFamily="34" charset="0"/>
              <a:buChar char="•"/>
            </a:pPr>
            <a:r>
              <a:rPr lang="it-IT" sz="2200" dirty="0" smtClean="0"/>
              <a:t>Pazienti diabetici non compensati  che avviano una nuova terapia con farmaci che non inducono </a:t>
            </a:r>
            <a:r>
              <a:rPr lang="it-IT" sz="2200" dirty="0" smtClean="0"/>
              <a:t>ipoglicemia</a:t>
            </a:r>
            <a:endParaRPr lang="it-IT"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linds(horizontal)">
                                      <p:cBhvr>
                                        <p:cTn id="7" dur="500"/>
                                        <p:tgtEl>
                                          <p:spTgt spid="3">
                                            <p:bg/>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linds(horizontal)">
                                      <p:cBhvr>
                                        <p:cTn id="10" dur="500"/>
                                        <p:tgtEl>
                                          <p:spTgt spid="3">
                                            <p:txEl>
                                              <p:pRg st="0" end="0"/>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linds(horizontal)">
                                      <p:cBhvr>
                                        <p:cTn id="13" dur="500"/>
                                        <p:tgtEl>
                                          <p:spTgt spid="3">
                                            <p:txEl>
                                              <p:pRg st="1" end="1"/>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linds(horizontal)">
                                      <p:cBhvr>
                                        <p:cTn id="16" dur="500"/>
                                        <p:tgtEl>
                                          <p:spTgt spid="3">
                                            <p:txEl>
                                              <p:pRg st="2" end="2"/>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linds(horizontal)">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linds(horizont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linds(horizontal)">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sz="quarter" idx="13"/>
          </p:nvPr>
        </p:nvSpPr>
        <p:spPr/>
        <p:txBody>
          <a:bodyPr/>
          <a:lstStyle/>
          <a:p>
            <a:endParaRPr lang="it-IT" dirty="0"/>
          </a:p>
        </p:txBody>
      </p:sp>
      <p:sp>
        <p:nvSpPr>
          <p:cNvPr id="62466" name="AutoShape 2" descr="https://www.saluteh24.com/.a/6a00d8341d107253ef0282e148cd9a200b-p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62468" name="AutoShape 4" descr="https://www.saluteh24.com/.a/6a00d8341d107253ef0282e148cd9a200b-p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62470" name="Picture 6" descr="DOTTOR GOOGLE"/>
          <p:cNvPicPr>
            <a:picLocks noChangeAspect="1" noChangeArrowheads="1"/>
          </p:cNvPicPr>
          <p:nvPr/>
        </p:nvPicPr>
        <p:blipFill>
          <a:blip r:embed="rId2" cstate="print"/>
          <a:srcRect/>
          <a:stretch>
            <a:fillRect/>
          </a:stretch>
        </p:blipFill>
        <p:spPr bwMode="auto">
          <a:xfrm>
            <a:off x="0" y="-354648"/>
            <a:ext cx="12192000" cy="7212648"/>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AutoShape 2" descr="Guarda Mio cugino Vincenzo | Disne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63492" name="AutoShape 4" descr="Guarda Mio cugino Vincenzo | Disne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63493" name="Picture 5"/>
          <p:cNvPicPr>
            <a:picLocks noGrp="1" noChangeAspect="1" noChangeArrowheads="1"/>
          </p:cNvPicPr>
          <p:nvPr>
            <p:ph sz="quarter" idx="13"/>
          </p:nvPr>
        </p:nvPicPr>
        <p:blipFill>
          <a:blip r:embed="rId2" cstate="print"/>
          <a:srcRect/>
          <a:stretch>
            <a:fillRect/>
          </a:stretch>
        </p:blipFill>
        <p:spPr bwMode="auto">
          <a:xfrm>
            <a:off x="985454" y="603630"/>
            <a:ext cx="4104706" cy="5890255"/>
          </a:xfrm>
          <a:prstGeom prst="rect">
            <a:avLst/>
          </a:prstGeom>
          <a:noFill/>
          <a:ln w="9525">
            <a:noFill/>
            <a:miter lim="800000"/>
            <a:headEnd/>
            <a:tailEnd/>
          </a:ln>
        </p:spPr>
      </p:pic>
      <p:pic>
        <p:nvPicPr>
          <p:cNvPr id="7" name="Picture 14" descr="A hand holding a stack of wooden blocks&#10;&#10;Description automatically generated">
            <a:extLst>
              <a:ext uri="{FF2B5EF4-FFF2-40B4-BE49-F238E27FC236}">
                <a16:creationId xmlns="" xmlns:a16="http://schemas.microsoft.com/office/drawing/2014/main" id="{25DAF45C-0F61-4D28-956B-52330801EB72}"/>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330950" y="1588094"/>
            <a:ext cx="4286250" cy="37242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4294967295"/>
          </p:nvPr>
        </p:nvSpPr>
        <p:spPr>
          <a:xfrm>
            <a:off x="867728" y="639728"/>
            <a:ext cx="4814325" cy="4525963"/>
          </a:xfrm>
          <a:prstGeom prst="rect">
            <a:avLst/>
          </a:prstGeom>
        </p:spPr>
        <p:txBody>
          <a:bodyPr/>
          <a:lstStyle/>
          <a:p>
            <a:pPr>
              <a:buNone/>
            </a:pPr>
            <a:r>
              <a:rPr lang="it-IT" dirty="0" smtClean="0"/>
              <a:t>DM tipo 2 (90%)</a:t>
            </a:r>
          </a:p>
          <a:p>
            <a:r>
              <a:rPr lang="it-IT" dirty="0" smtClean="0"/>
              <a:t>Adulto/anziano sovrappeso/obeso con iperglicemia sostenuta da una ridotta sensibilità e resistenza periferica all’insulina</a:t>
            </a:r>
          </a:p>
          <a:p>
            <a:r>
              <a:rPr lang="it-IT" dirty="0" smtClean="0"/>
              <a:t>Fattori di rischio ben noti (peso,alimentazione, familiarità,sedentarietà)</a:t>
            </a:r>
            <a:endParaRPr lang="it-IT" dirty="0"/>
          </a:p>
        </p:txBody>
      </p:sp>
      <p:sp>
        <p:nvSpPr>
          <p:cNvPr id="4" name="CasellaDiTesto 3"/>
          <p:cNvSpPr txBox="1"/>
          <p:nvPr/>
        </p:nvSpPr>
        <p:spPr>
          <a:xfrm>
            <a:off x="6552677" y="639729"/>
            <a:ext cx="4704523" cy="3539430"/>
          </a:xfrm>
          <a:prstGeom prst="rect">
            <a:avLst/>
          </a:prstGeom>
          <a:noFill/>
        </p:spPr>
        <p:txBody>
          <a:bodyPr wrap="square" rtlCol="0">
            <a:spAutoFit/>
          </a:bodyPr>
          <a:lstStyle/>
          <a:p>
            <a:r>
              <a:rPr lang="it-IT" sz="2800" dirty="0" smtClean="0"/>
              <a:t>DM tipo 1 (10%)</a:t>
            </a:r>
          </a:p>
          <a:p>
            <a:pPr>
              <a:buFont typeface="Arial" pitchFamily="34" charset="0"/>
              <a:buChar char="•"/>
            </a:pPr>
            <a:r>
              <a:rPr lang="it-IT" sz="2800" dirty="0" smtClean="0"/>
              <a:t>Bambini/adolescenti/giovani adulti con iperglicemia sostenuta da distruzione autoimmune delle beta- cellule  del pancreas</a:t>
            </a:r>
          </a:p>
          <a:p>
            <a:pPr>
              <a:buFont typeface="Arial" pitchFamily="34" charset="0"/>
              <a:buChar char="•"/>
            </a:pPr>
            <a:r>
              <a:rPr lang="it-IT" sz="2800" dirty="0" smtClean="0"/>
              <a:t>LADA</a:t>
            </a:r>
          </a:p>
          <a:p>
            <a:pPr>
              <a:buFont typeface="Arial" pitchFamily="34" charset="0"/>
              <a:buChar char="•"/>
            </a:pPr>
            <a:r>
              <a:rPr lang="it-IT" sz="2800" dirty="0" smtClean="0"/>
              <a:t>Fattori rischio poco chiari</a:t>
            </a:r>
            <a:endParaRPr lang="it-IT" sz="2800" dirty="0"/>
          </a:p>
        </p:txBody>
      </p:sp>
      <p:sp>
        <p:nvSpPr>
          <p:cNvPr id="30722" name="AutoShape 2" descr="21,554 Uomo Grasso Vettoriali, Illustrazioni e Clipart"/>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30724" name="Picture 4" descr="Happy fat man in underwear. Vector clip art illustration with simple gradients. All in a single layer. - 113565301"/>
          <p:cNvPicPr>
            <a:picLocks noChangeAspect="1" noChangeArrowheads="1"/>
          </p:cNvPicPr>
          <p:nvPr/>
        </p:nvPicPr>
        <p:blipFill>
          <a:blip r:embed="rId2" cstate="print"/>
          <a:srcRect/>
          <a:stretch>
            <a:fillRect/>
          </a:stretch>
        </p:blipFill>
        <p:spPr bwMode="auto">
          <a:xfrm>
            <a:off x="2483691" y="4581128"/>
            <a:ext cx="1483839" cy="1911152"/>
          </a:xfrm>
          <a:prstGeom prst="rect">
            <a:avLst/>
          </a:prstGeom>
          <a:noFill/>
        </p:spPr>
      </p:pic>
      <p:pic>
        <p:nvPicPr>
          <p:cNvPr id="7"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371563" y="4221088"/>
            <a:ext cx="3113557" cy="23762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3703FF-1B2C-488C-A8BD-CBB781F73202}"/>
              </a:ext>
            </a:extLst>
          </p:cNvPr>
          <p:cNvSpPr>
            <a:spLocks noGrp="1"/>
          </p:cNvSpPr>
          <p:nvPr>
            <p:ph type="ctrTitle"/>
          </p:nvPr>
        </p:nvSpPr>
        <p:spPr/>
        <p:txBody>
          <a:bodyPr/>
          <a:lstStyle/>
          <a:p>
            <a:endParaRPr lang="en-US"/>
          </a:p>
        </p:txBody>
      </p:sp>
      <p:sp>
        <p:nvSpPr>
          <p:cNvPr id="3" name="Subtitle 2">
            <a:extLst>
              <a:ext uri="{FF2B5EF4-FFF2-40B4-BE49-F238E27FC236}">
                <a16:creationId xmlns="" xmlns:a16="http://schemas.microsoft.com/office/drawing/2014/main" id="{9564899F-0E40-4D3E-A894-EA9506D0708E}"/>
              </a:ext>
            </a:extLst>
          </p:cNvPr>
          <p:cNvSpPr>
            <a:spLocks noGrp="1"/>
          </p:cNvSpPr>
          <p:nvPr>
            <p:ph type="subTitle" idx="1"/>
          </p:nvPr>
        </p:nvSpPr>
        <p:spPr/>
        <p:txBody>
          <a:bodyPr/>
          <a:lstStyle/>
          <a:p>
            <a:endParaRPr lang="en-US"/>
          </a:p>
        </p:txBody>
      </p:sp>
      <p:pic>
        <p:nvPicPr>
          <p:cNvPr id="5" name="Picture 4">
            <a:extLst>
              <a:ext uri="{FF2B5EF4-FFF2-40B4-BE49-F238E27FC236}">
                <a16:creationId xmlns="" xmlns:a16="http://schemas.microsoft.com/office/drawing/2014/main" id="{9C22C5A8-7FD5-41B3-942B-7221D60B7D6A}"/>
              </a:ext>
            </a:extLst>
          </p:cNvPr>
          <p:cNvPicPr>
            <a:picLocks noChangeAspect="1"/>
          </p:cNvPicPr>
          <p:nvPr/>
        </p:nvPicPr>
        <p:blipFill>
          <a:blip r:embed="rId3" cstate="print"/>
          <a:srcRect t="1028"/>
          <a:stretch>
            <a:fillRect/>
          </a:stretch>
        </p:blipFill>
        <p:spPr>
          <a:xfrm>
            <a:off x="1449916" y="619760"/>
            <a:ext cx="9292167" cy="6073946"/>
          </a:xfrm>
          <a:prstGeom prst="rect">
            <a:avLst/>
          </a:prstGeom>
        </p:spPr>
      </p:pic>
    </p:spTree>
    <p:extLst>
      <p:ext uri="{BB962C8B-B14F-4D97-AF65-F5344CB8AC3E}">
        <p14:creationId xmlns="" xmlns:p14="http://schemas.microsoft.com/office/powerpoint/2010/main" val="35685116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28667" t="37778" r="23833" b="3704"/>
          <a:stretch>
            <a:fillRect/>
          </a:stretch>
        </p:blipFill>
        <p:spPr bwMode="auto">
          <a:xfrm>
            <a:off x="1737360" y="914400"/>
            <a:ext cx="8342260" cy="5781040"/>
          </a:xfrm>
          <a:prstGeom prst="rect">
            <a:avLst/>
          </a:prstGeom>
          <a:noFill/>
          <a:ln w="9525">
            <a:noFill/>
            <a:miter lim="800000"/>
            <a:headEnd/>
            <a:tailEnd/>
          </a:ln>
        </p:spPr>
      </p:pic>
      <p:sp>
        <p:nvSpPr>
          <p:cNvPr id="5" name="CasellaDiTesto 4"/>
          <p:cNvSpPr txBox="1"/>
          <p:nvPr/>
        </p:nvSpPr>
        <p:spPr>
          <a:xfrm>
            <a:off x="548640" y="325120"/>
            <a:ext cx="10952480" cy="492443"/>
          </a:xfrm>
          <a:prstGeom prst="rect">
            <a:avLst/>
          </a:prstGeom>
          <a:noFill/>
        </p:spPr>
        <p:txBody>
          <a:bodyPr wrap="square" rtlCol="0">
            <a:spAutoFit/>
          </a:bodyPr>
          <a:lstStyle/>
          <a:p>
            <a:pPr algn="ctr"/>
            <a:r>
              <a:rPr lang="it-IT" sz="2600" b="1" dirty="0" smtClean="0"/>
              <a:t>PREVALENZA SOVRAPPESO – OBESITA’ IN ITALIA</a:t>
            </a:r>
            <a:endParaRPr lang="it-IT" sz="26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3"/>
          </p:nvPr>
        </p:nvSpPr>
        <p:spPr>
          <a:xfrm>
            <a:off x="609600" y="1168400"/>
            <a:ext cx="10231120" cy="3108960"/>
          </a:xfrm>
        </p:spPr>
        <p:txBody>
          <a:bodyPr/>
          <a:lstStyle/>
          <a:p>
            <a:r>
              <a:rPr lang="it-IT" dirty="0" smtClean="0"/>
              <a:t>Fumo, alcol, sedentarietà, scarso consumo di frutta e verdura ed eccesso ponderale rappresentano i principali fattori di rischio comportamentali implicati nell’insorgenza della gran parte delle patologie croniche, come i tumori, le malattie cardiovascolari, le malattie respiratorie croniche e anche il </a:t>
            </a:r>
            <a:r>
              <a:rPr lang="it-IT" b="1" dirty="0" smtClean="0">
                <a:solidFill>
                  <a:srgbClr val="FF0000"/>
                </a:solidFill>
              </a:rPr>
              <a:t>diabete</a:t>
            </a:r>
            <a:r>
              <a:rPr lang="it-IT" dirty="0" smtClean="0"/>
              <a:t>. Il diabete peraltro è anche fortemente associato al rischio cardiovascolare, insieme a ipertensione, </a:t>
            </a:r>
            <a:r>
              <a:rPr lang="it-IT" dirty="0" err="1" smtClean="0"/>
              <a:t>ipercolesterolemia</a:t>
            </a:r>
            <a:r>
              <a:rPr lang="it-IT" dirty="0" smtClean="0"/>
              <a:t> e obesità.</a:t>
            </a:r>
          </a:p>
          <a:p>
            <a:endParaRPr lang="it-IT" dirty="0"/>
          </a:p>
        </p:txBody>
      </p:sp>
      <p:sp>
        <p:nvSpPr>
          <p:cNvPr id="4" name="CasellaDiTesto 3"/>
          <p:cNvSpPr txBox="1"/>
          <p:nvPr/>
        </p:nvSpPr>
        <p:spPr>
          <a:xfrm>
            <a:off x="264160" y="355600"/>
            <a:ext cx="11399520" cy="523220"/>
          </a:xfrm>
          <a:prstGeom prst="rect">
            <a:avLst/>
          </a:prstGeom>
          <a:noFill/>
        </p:spPr>
        <p:txBody>
          <a:bodyPr wrap="square" rtlCol="0">
            <a:spAutoFit/>
          </a:bodyPr>
          <a:lstStyle/>
          <a:p>
            <a:r>
              <a:rPr lang="it-IT" sz="2800" b="1" dirty="0" smtClean="0">
                <a:solidFill>
                  <a:schemeClr val="accent6"/>
                </a:solidFill>
              </a:rPr>
              <a:t>Il profilo delle persone con diabete: stili di vita e la salute fisica e psicologica</a:t>
            </a:r>
            <a:endParaRPr lang="it-IT" sz="2800" dirty="0" smtClean="0">
              <a:solidFill>
                <a:schemeClr val="accent6"/>
              </a:solidFill>
            </a:endParaRPr>
          </a:p>
        </p:txBody>
      </p:sp>
      <p:pic>
        <p:nvPicPr>
          <p:cNvPr id="57346" name="Picture 2" descr="https://thumbs.dreamstime.com/z/un-uomo-obeso-seduto-sul-divano-che-guarda-il-fast-food-televisione-le-cattive-abitudini-di-salute-sono-illustrazione-dell-ai-274675384.jpg?ct=jpeg"/>
          <p:cNvPicPr>
            <a:picLocks noChangeAspect="1" noChangeArrowheads="1"/>
          </p:cNvPicPr>
          <p:nvPr/>
        </p:nvPicPr>
        <p:blipFill>
          <a:blip r:embed="rId2" cstate="print"/>
          <a:srcRect b="8319"/>
          <a:stretch>
            <a:fillRect/>
          </a:stretch>
        </p:blipFill>
        <p:spPr bwMode="auto">
          <a:xfrm>
            <a:off x="7659527" y="3881121"/>
            <a:ext cx="3727211" cy="2468879"/>
          </a:xfrm>
          <a:prstGeom prst="rect">
            <a:avLst/>
          </a:prstGeom>
          <a:noFill/>
        </p:spPr>
      </p:pic>
      <p:pic>
        <p:nvPicPr>
          <p:cNvPr id="57348" name="Picture 4" descr="Tumblr Ragazza che fuma disegni, ragazza che fuma tumblr Sfondo del  telefono HD | Pxfuel"/>
          <p:cNvPicPr>
            <a:picLocks noChangeAspect="1" noChangeArrowheads="1"/>
          </p:cNvPicPr>
          <p:nvPr/>
        </p:nvPicPr>
        <p:blipFill>
          <a:blip r:embed="rId3" cstate="print"/>
          <a:srcRect/>
          <a:stretch>
            <a:fillRect/>
          </a:stretch>
        </p:blipFill>
        <p:spPr bwMode="auto">
          <a:xfrm>
            <a:off x="1097280" y="4023042"/>
            <a:ext cx="1695374" cy="2580958"/>
          </a:xfrm>
          <a:prstGeom prst="rect">
            <a:avLst/>
          </a:prstGeom>
          <a:noFill/>
        </p:spPr>
      </p:pic>
      <p:pic>
        <p:nvPicPr>
          <p:cNvPr id="57350" name="Picture 6" descr="Uomo alcolico che beve una bottiglia di birra. Disegno a inchiostro in  bianco e nero | Foto Premium"/>
          <p:cNvPicPr>
            <a:picLocks noChangeAspect="1" noChangeArrowheads="1"/>
          </p:cNvPicPr>
          <p:nvPr/>
        </p:nvPicPr>
        <p:blipFill>
          <a:blip r:embed="rId4" cstate="print"/>
          <a:srcRect/>
          <a:stretch>
            <a:fillRect/>
          </a:stretch>
        </p:blipFill>
        <p:spPr bwMode="auto">
          <a:xfrm>
            <a:off x="4087495" y="4000500"/>
            <a:ext cx="2394585" cy="265311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 xmlns:a16="http://schemas.microsoft.com/office/drawing/2014/main" id="{E184DA2D-8E86-4335-AD43-0ACEA938E6E0}"/>
              </a:ext>
            </a:extLst>
          </p:cNvPr>
          <p:cNvGraphicFramePr>
            <a:graphicFrameLocks noGrp="1"/>
          </p:cNvGraphicFramePr>
          <p:nvPr>
            <p:extLst>
              <p:ext uri="{D42A27DB-BD31-4B8C-83A1-F6EECF244321}">
                <p14:modId xmlns="" xmlns:p14="http://schemas.microsoft.com/office/powerpoint/2010/main" val="2673999475"/>
              </p:ext>
            </p:extLst>
          </p:nvPr>
        </p:nvGraphicFramePr>
        <p:xfrm>
          <a:off x="1155148" y="693160"/>
          <a:ext cx="9881704" cy="5270316"/>
        </p:xfrm>
        <a:graphic>
          <a:graphicData uri="http://schemas.openxmlformats.org/drawingml/2006/table">
            <a:tbl>
              <a:tblPr firstRow="1" bandRow="1">
                <a:tableStyleId>{5C22544A-7EE6-4342-B048-85BDC9FD1C3A}</a:tableStyleId>
              </a:tblPr>
              <a:tblGrid>
                <a:gridCol w="2470426">
                  <a:extLst>
                    <a:ext uri="{9D8B030D-6E8A-4147-A177-3AD203B41FA5}">
                      <a16:colId xmlns="" xmlns:a16="http://schemas.microsoft.com/office/drawing/2014/main" val="2498989927"/>
                    </a:ext>
                  </a:extLst>
                </a:gridCol>
                <a:gridCol w="2470426">
                  <a:extLst>
                    <a:ext uri="{9D8B030D-6E8A-4147-A177-3AD203B41FA5}">
                      <a16:colId xmlns="" xmlns:a16="http://schemas.microsoft.com/office/drawing/2014/main" val="2922830513"/>
                    </a:ext>
                  </a:extLst>
                </a:gridCol>
                <a:gridCol w="2470426">
                  <a:extLst>
                    <a:ext uri="{9D8B030D-6E8A-4147-A177-3AD203B41FA5}">
                      <a16:colId xmlns="" xmlns:a16="http://schemas.microsoft.com/office/drawing/2014/main" val="1712151032"/>
                    </a:ext>
                  </a:extLst>
                </a:gridCol>
                <a:gridCol w="2470426">
                  <a:extLst>
                    <a:ext uri="{9D8B030D-6E8A-4147-A177-3AD203B41FA5}">
                      <a16:colId xmlns="" xmlns:a16="http://schemas.microsoft.com/office/drawing/2014/main" val="3990968797"/>
                    </a:ext>
                  </a:extLst>
                </a:gridCol>
              </a:tblGrid>
              <a:tr h="576811">
                <a:tc>
                  <a:txBody>
                    <a:bodyPr/>
                    <a:lstStyle/>
                    <a:p>
                      <a:endParaRPr lang="en-US" dirty="0"/>
                    </a:p>
                  </a:txBody>
                  <a:tcPr>
                    <a:noFill/>
                  </a:tcPr>
                </a:tc>
                <a:tc>
                  <a:txBody>
                    <a:bodyPr/>
                    <a:lstStyle/>
                    <a:p>
                      <a:pPr algn="ctr"/>
                      <a:r>
                        <a:rPr lang="it-IT" dirty="0">
                          <a:solidFill>
                            <a:schemeClr val="tx1"/>
                          </a:solidFill>
                        </a:rPr>
                        <a:t>NORMALE</a:t>
                      </a:r>
                      <a:endParaRPr lang="en-US" dirty="0">
                        <a:solidFill>
                          <a:schemeClr val="tx1"/>
                        </a:solidFill>
                      </a:endParaRPr>
                    </a:p>
                  </a:txBody>
                  <a:tcPr>
                    <a:solidFill>
                      <a:srgbClr val="92D050"/>
                    </a:solidFill>
                  </a:tcPr>
                </a:tc>
                <a:tc>
                  <a:txBody>
                    <a:bodyPr/>
                    <a:lstStyle/>
                    <a:p>
                      <a:pPr algn="ctr"/>
                      <a:r>
                        <a:rPr lang="it-IT" dirty="0">
                          <a:solidFill>
                            <a:schemeClr val="tx1"/>
                          </a:solidFill>
                        </a:rPr>
                        <a:t>DISGLICEMIA</a:t>
                      </a:r>
                      <a:endParaRPr lang="en-US" dirty="0">
                        <a:solidFill>
                          <a:schemeClr val="tx1"/>
                        </a:solidFill>
                      </a:endParaRPr>
                    </a:p>
                  </a:txBody>
                  <a:tcPr>
                    <a:solidFill>
                      <a:srgbClr val="FFC000"/>
                    </a:solidFill>
                  </a:tcPr>
                </a:tc>
                <a:tc>
                  <a:txBody>
                    <a:bodyPr/>
                    <a:lstStyle/>
                    <a:p>
                      <a:pPr algn="ctr"/>
                      <a:r>
                        <a:rPr lang="it-IT" dirty="0">
                          <a:solidFill>
                            <a:schemeClr val="tx1"/>
                          </a:solidFill>
                        </a:rPr>
                        <a:t>DIABETE</a:t>
                      </a:r>
                      <a:endParaRPr lang="en-US" dirty="0">
                        <a:solidFill>
                          <a:schemeClr val="tx1"/>
                        </a:solidFill>
                      </a:endParaRPr>
                    </a:p>
                  </a:txBody>
                  <a:tcPr>
                    <a:solidFill>
                      <a:srgbClr val="FF0000"/>
                    </a:solidFill>
                  </a:tcPr>
                </a:tc>
                <a:extLst>
                  <a:ext uri="{0D108BD9-81ED-4DB2-BD59-A6C34878D82A}">
                    <a16:rowId xmlns="" xmlns:a16="http://schemas.microsoft.com/office/drawing/2014/main" val="1458808092"/>
                  </a:ext>
                </a:extLst>
              </a:tr>
              <a:tr h="1848957">
                <a:tc>
                  <a:txBody>
                    <a:bodyPr/>
                    <a:lstStyle/>
                    <a:p>
                      <a:pPr algn="ctr"/>
                      <a:r>
                        <a:rPr lang="it-IT" dirty="0"/>
                        <a:t>FPG (mg/dl-mmol/mol)</a:t>
                      </a:r>
                    </a:p>
                    <a:p>
                      <a:pPr algn="ctr"/>
                      <a:r>
                        <a:rPr lang="it-IT" dirty="0"/>
                        <a:t>Glicemia a digiuno</a:t>
                      </a:r>
                      <a:endParaRPr lang="en-US" dirty="0"/>
                    </a:p>
                  </a:txBody>
                  <a:tcPr/>
                </a:tc>
                <a:tc>
                  <a:txBody>
                    <a:bodyPr/>
                    <a:lstStyle/>
                    <a:p>
                      <a:pPr algn="ctr"/>
                      <a:r>
                        <a:rPr lang="en-US" dirty="0"/>
                        <a:t>&lt; 100 mg/dl</a:t>
                      </a:r>
                    </a:p>
                    <a:p>
                      <a:pPr algn="ctr"/>
                      <a:r>
                        <a:rPr lang="en-US" dirty="0"/>
                        <a:t>(5.6 mmol/mol)</a:t>
                      </a:r>
                    </a:p>
                  </a:txBody>
                  <a:tcPr>
                    <a:solidFill>
                      <a:srgbClr val="CCFF33"/>
                    </a:solidFill>
                  </a:tcPr>
                </a:tc>
                <a:tc>
                  <a:txBody>
                    <a:bodyPr/>
                    <a:lstStyle/>
                    <a:p>
                      <a:pPr algn="ctr"/>
                      <a:r>
                        <a:rPr lang="en-US" dirty="0"/>
                        <a:t>100-125 mg/dl</a:t>
                      </a:r>
                    </a:p>
                    <a:p>
                      <a:pPr algn="ctr"/>
                      <a:r>
                        <a:rPr lang="en-US" dirty="0"/>
                        <a:t>(5.6 -6.9 mmol/mol)</a:t>
                      </a:r>
                    </a:p>
                    <a:p>
                      <a:pPr algn="ctr"/>
                      <a:endParaRPr lang="en-US" dirty="0"/>
                    </a:p>
                  </a:txBody>
                  <a:tcPr>
                    <a:solidFill>
                      <a:srgbClr val="FFFF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 ≥126 mg/dl</a:t>
                      </a:r>
                    </a:p>
                    <a:p>
                      <a:pPr algn="ctr"/>
                      <a:r>
                        <a:rPr lang="en-US" dirty="0"/>
                        <a:t>(7 mmol/mol)</a:t>
                      </a:r>
                    </a:p>
                    <a:p>
                      <a:pPr algn="ctr"/>
                      <a:endParaRPr lang="en-US" dirty="0"/>
                    </a:p>
                  </a:txBody>
                  <a:tcPr>
                    <a:solidFill>
                      <a:srgbClr val="FFDFE6"/>
                    </a:solidFill>
                  </a:tcPr>
                </a:tc>
                <a:extLst>
                  <a:ext uri="{0D108BD9-81ED-4DB2-BD59-A6C34878D82A}">
                    <a16:rowId xmlns="" xmlns:a16="http://schemas.microsoft.com/office/drawing/2014/main" val="4087445768"/>
                  </a:ext>
                </a:extLst>
              </a:tr>
              <a:tr h="1422274">
                <a:tc>
                  <a:txBody>
                    <a:bodyPr/>
                    <a:lstStyle/>
                    <a:p>
                      <a:pPr algn="ctr"/>
                      <a:r>
                        <a:rPr lang="it-IT" dirty="0"/>
                        <a:t>PG 2h (mg/dl)</a:t>
                      </a:r>
                    </a:p>
                    <a:p>
                      <a:pPr algn="ctr"/>
                      <a:r>
                        <a:rPr lang="it-IT" dirty="0"/>
                        <a:t>Glicemia dopo carico</a:t>
                      </a:r>
                      <a:endParaRPr lang="en-US" dirty="0"/>
                    </a:p>
                  </a:txBody>
                  <a:tcPr/>
                </a:tc>
                <a:tc>
                  <a:txBody>
                    <a:bodyPr/>
                    <a:lstStyle/>
                    <a:p>
                      <a:pPr algn="ctr"/>
                      <a:r>
                        <a:rPr lang="en-US" dirty="0"/>
                        <a:t>&lt; 140 mg/dl</a:t>
                      </a:r>
                    </a:p>
                    <a:p>
                      <a:pPr algn="ctr"/>
                      <a:r>
                        <a:rPr lang="en-US" dirty="0"/>
                        <a:t>(7.8 mmol/mol)</a:t>
                      </a:r>
                    </a:p>
                  </a:txBody>
                  <a:tcPr>
                    <a:solidFill>
                      <a:srgbClr val="CCFF33"/>
                    </a:solidFill>
                  </a:tcPr>
                </a:tc>
                <a:tc>
                  <a:txBody>
                    <a:bodyPr/>
                    <a:lstStyle/>
                    <a:p>
                      <a:pPr algn="ctr"/>
                      <a:r>
                        <a:rPr lang="en-US" dirty="0"/>
                        <a:t>140-199 mg/dl</a:t>
                      </a:r>
                    </a:p>
                    <a:p>
                      <a:pPr algn="ctr"/>
                      <a:r>
                        <a:rPr lang="en-US" dirty="0"/>
                        <a:t>(7.8-11.1 mmol/mol)</a:t>
                      </a:r>
                    </a:p>
                  </a:txBody>
                  <a:tcPr>
                    <a:solidFill>
                      <a:srgbClr val="FFFF99"/>
                    </a:solidFill>
                  </a:tcPr>
                </a:tc>
                <a:tc>
                  <a:txBody>
                    <a:bodyPr/>
                    <a:lstStyle/>
                    <a:p>
                      <a:pPr algn="ctr"/>
                      <a:r>
                        <a:rPr lang="en-US" dirty="0"/>
                        <a:t>≥200 mg/dl</a:t>
                      </a:r>
                    </a:p>
                    <a:p>
                      <a:pPr algn="ctr"/>
                      <a:r>
                        <a:rPr lang="en-US" dirty="0"/>
                        <a:t>(11.1mmol/mol)</a:t>
                      </a:r>
                    </a:p>
                  </a:txBody>
                  <a:tcPr>
                    <a:solidFill>
                      <a:srgbClr val="FFDFE6"/>
                    </a:solidFill>
                  </a:tcPr>
                </a:tc>
                <a:extLst>
                  <a:ext uri="{0D108BD9-81ED-4DB2-BD59-A6C34878D82A}">
                    <a16:rowId xmlns="" xmlns:a16="http://schemas.microsoft.com/office/drawing/2014/main" val="4076781310"/>
                  </a:ext>
                </a:extLst>
              </a:tr>
              <a:tr h="1422274">
                <a:tc>
                  <a:txBody>
                    <a:bodyPr/>
                    <a:lstStyle/>
                    <a:p>
                      <a:pPr algn="ctr"/>
                      <a:r>
                        <a:rPr lang="it-IT" dirty="0"/>
                        <a:t>HbA1c</a:t>
                      </a:r>
                    </a:p>
                    <a:p>
                      <a:pPr algn="ctr"/>
                      <a:r>
                        <a:rPr lang="it-IT" dirty="0"/>
                        <a:t>Emoglobina glicata</a:t>
                      </a:r>
                    </a:p>
                    <a:p>
                      <a:pPr algn="ctr"/>
                      <a:r>
                        <a:rPr lang="it-IT" dirty="0"/>
                        <a:t>(% o mmol/mol)</a:t>
                      </a:r>
                      <a:endParaRPr lang="en-US" dirty="0"/>
                    </a:p>
                  </a:txBody>
                  <a:tcPr/>
                </a:tc>
                <a:tc>
                  <a:txBody>
                    <a:bodyPr/>
                    <a:lstStyle/>
                    <a:p>
                      <a:pPr algn="ctr"/>
                      <a:r>
                        <a:rPr lang="en-US" dirty="0"/>
                        <a:t>&lt; 5.6%</a:t>
                      </a:r>
                    </a:p>
                    <a:p>
                      <a:pPr algn="ctr"/>
                      <a:r>
                        <a:rPr lang="en-US" dirty="0"/>
                        <a:t>(38 mmol/mol)</a:t>
                      </a:r>
                    </a:p>
                  </a:txBody>
                  <a:tcPr>
                    <a:solidFill>
                      <a:srgbClr val="CCFF33"/>
                    </a:solidFill>
                  </a:tcPr>
                </a:tc>
                <a:tc>
                  <a:txBody>
                    <a:bodyPr/>
                    <a:lstStyle/>
                    <a:p>
                      <a:pPr algn="ctr"/>
                      <a:r>
                        <a:rPr lang="en-US" dirty="0"/>
                        <a:t>5.7-6.4%</a:t>
                      </a:r>
                    </a:p>
                    <a:p>
                      <a:pPr algn="ctr"/>
                      <a:r>
                        <a:rPr lang="en-US" dirty="0"/>
                        <a:t>(39-47 mmol/mol)</a:t>
                      </a:r>
                    </a:p>
                  </a:txBody>
                  <a:tcPr>
                    <a:solidFill>
                      <a:srgbClr val="FFFF99"/>
                    </a:solidFill>
                  </a:tcPr>
                </a:tc>
                <a:tc>
                  <a:txBody>
                    <a:bodyPr/>
                    <a:lstStyle/>
                    <a:p>
                      <a:pPr algn="ctr"/>
                      <a:r>
                        <a:rPr lang="en-US" dirty="0"/>
                        <a:t>≥6.5%</a:t>
                      </a:r>
                    </a:p>
                    <a:p>
                      <a:pPr algn="ctr"/>
                      <a:r>
                        <a:rPr lang="en-US" dirty="0"/>
                        <a:t>(≥48mmol/mol)</a:t>
                      </a:r>
                    </a:p>
                  </a:txBody>
                  <a:tcPr>
                    <a:solidFill>
                      <a:srgbClr val="FFDFE6"/>
                    </a:solidFill>
                  </a:tcPr>
                </a:tc>
                <a:extLst>
                  <a:ext uri="{0D108BD9-81ED-4DB2-BD59-A6C34878D82A}">
                    <a16:rowId xmlns="" xmlns:a16="http://schemas.microsoft.com/office/drawing/2014/main" val="162655734"/>
                  </a:ext>
                </a:extLst>
              </a:tr>
            </a:tbl>
          </a:graphicData>
        </a:graphic>
      </p:graphicFrame>
    </p:spTree>
    <p:extLst>
      <p:ext uri="{BB962C8B-B14F-4D97-AF65-F5344CB8AC3E}">
        <p14:creationId xmlns="" xmlns:p14="http://schemas.microsoft.com/office/powerpoint/2010/main" val="13864393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a:p>
        </p:txBody>
      </p:sp>
      <p:sp>
        <p:nvSpPr>
          <p:cNvPr id="3" name="Sottotitolo 2"/>
          <p:cNvSpPr>
            <a:spLocks noGrp="1"/>
          </p:cNvSpPr>
          <p:nvPr>
            <p:ph type="subTitle" idx="1"/>
          </p:nvPr>
        </p:nvSpPr>
        <p:spPr/>
        <p:txBody>
          <a:bodyPr/>
          <a:lstStyle/>
          <a:p>
            <a:endParaRPr lang="it-IT"/>
          </a:p>
        </p:txBody>
      </p:sp>
      <p:pic>
        <p:nvPicPr>
          <p:cNvPr id="3074" name="Picture 2"/>
          <p:cNvPicPr>
            <a:picLocks noChangeAspect="1" noChangeArrowheads="1"/>
          </p:cNvPicPr>
          <p:nvPr/>
        </p:nvPicPr>
        <p:blipFill>
          <a:blip r:embed="rId2" cstate="print"/>
          <a:srcRect/>
          <a:stretch>
            <a:fillRect/>
          </a:stretch>
        </p:blipFill>
        <p:spPr bwMode="auto">
          <a:xfrm>
            <a:off x="946150" y="555625"/>
            <a:ext cx="10298113" cy="57451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3020</TotalTime>
  <Words>1318</Words>
  <Application>Microsoft Office PowerPoint</Application>
  <PresentationFormat>Personalizzato</PresentationFormat>
  <Paragraphs>232</Paragraphs>
  <Slides>34</Slides>
  <Notes>13</Notes>
  <HiddenSlides>0</HiddenSlides>
  <MMClips>0</MMClips>
  <ScaleCrop>false</ScaleCrop>
  <HeadingPairs>
    <vt:vector size="4" baseType="variant">
      <vt:variant>
        <vt:lpstr>Tema</vt:lpstr>
      </vt:variant>
      <vt:variant>
        <vt:i4>1</vt:i4>
      </vt:variant>
      <vt:variant>
        <vt:lpstr>Titoli diapositive</vt:lpstr>
      </vt:variant>
      <vt:variant>
        <vt:i4>34</vt:i4>
      </vt:variant>
    </vt:vector>
  </HeadingPairs>
  <TitlesOfParts>
    <vt:vector size="35" baseType="lpstr">
      <vt:lpstr>Office Theme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Screening...a chi</vt:lpstr>
      <vt:lpstr>Diapositiva 16</vt:lpstr>
      <vt:lpstr>Diapositiva 17</vt:lpstr>
      <vt:lpstr>Diapositiva 18</vt:lpstr>
      <vt:lpstr>Diapositiva 19</vt:lpstr>
      <vt:lpstr>Diapositiva 20</vt:lpstr>
      <vt:lpstr>Diapositiva 21</vt:lpstr>
      <vt:lpstr>Diapositiva 22</vt:lpstr>
      <vt:lpstr>Diapositiva 23</vt:lpstr>
      <vt:lpstr>Diapositiva 24</vt:lpstr>
      <vt:lpstr>Presa in carico e Gestione Ambulatoriale</vt:lpstr>
      <vt:lpstr>Presa in carico e Gestione Ambulatoriale</vt:lpstr>
      <vt:lpstr>Presa in carico e Gestione Ambulatoriale</vt:lpstr>
      <vt:lpstr>Diapositiva 28</vt:lpstr>
      <vt:lpstr>Terapia farmacologica</vt:lpstr>
      <vt:lpstr>Diapositiva 30</vt:lpstr>
      <vt:lpstr>Valutazione preliminare</vt:lpstr>
      <vt:lpstr>Controllo glicemico capillare strutturato nel DM tipo 2</vt:lpstr>
      <vt:lpstr>Diapositiva 33</vt:lpstr>
      <vt:lpstr>Diapositiva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Prevenzione,Diagnosi e Gestione Ambulatoriale del Diabete</dc:title>
  <dc:creator>Alessandra Cosma</dc:creator>
  <cp:lastModifiedBy>isabellanegro81@gmail.com</cp:lastModifiedBy>
  <cp:revision>33</cp:revision>
  <dcterms:created xsi:type="dcterms:W3CDTF">2024-02-27T10:28:51Z</dcterms:created>
  <dcterms:modified xsi:type="dcterms:W3CDTF">2024-11-16T16:16:29Z</dcterms:modified>
</cp:coreProperties>
</file>