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5d97e62df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5d97e62df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5d97e62df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5d97e62df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5d97e62df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5d97e62df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5d97e62df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5d97e62df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5d97e62df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5d97e62df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5d97e62df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15d97e62df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5d97e62df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15d97e62df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5d97e62df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15d97e62df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5d97e62df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5d97e62df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5d97e62df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5d97e62df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5e4bbb4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5e4bbb4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5e86a167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5e86a167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5e4bbb4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5e4bbb4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5e4bbb45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5e4bbb45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5d97e62df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5d97e62df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5d97e62d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5d97e62d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975" y="217475"/>
            <a:ext cx="3828299" cy="46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314050" y="1439425"/>
            <a:ext cx="4258200" cy="18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chemeClr val="dk2"/>
                </a:solidFill>
              </a:rPr>
              <a:t>Dott.ssa in Podologia Maurotti Jessica</a:t>
            </a:r>
            <a:endParaRPr b="1"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lt1"/>
                </a:solidFill>
              </a:rPr>
              <a:t>Master in Podopatia Diabetica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lt1"/>
                </a:solidFill>
              </a:rPr>
              <a:t>Scuola di alta specializzazione in cura delle ulcere cutanee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dk2"/>
                </a:solidFill>
              </a:rPr>
              <a:t>podo_loga@yahoo.it</a:t>
            </a:r>
            <a:endParaRPr b="1"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432600" y="8335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/>
              <a:t>Arteriopatia periferica</a:t>
            </a:r>
            <a:endParaRPr b="1" sz="2700"/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Screening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Ecocolordopler arterioso e venoso arti inferiori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Gestione in base agli esiti delle indagini</a:t>
            </a:r>
            <a:endParaRPr sz="1600"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313" y="1360425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ctrTitle"/>
          </p:nvPr>
        </p:nvSpPr>
        <p:spPr>
          <a:xfrm>
            <a:off x="1891353" y="11236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Obiettivo Prevenzione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Come?</a:t>
            </a:r>
            <a:endParaRPr b="1"/>
          </a:p>
        </p:txBody>
      </p:sp>
      <p:sp>
        <p:nvSpPr>
          <p:cNvPr id="195" name="Google Shape;195;p23"/>
          <p:cNvSpPr txBox="1"/>
          <p:nvPr/>
        </p:nvSpPr>
        <p:spPr>
          <a:xfrm>
            <a:off x="2234675" y="2476250"/>
            <a:ext cx="5242200" cy="22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❏"/>
            </a:pPr>
            <a:r>
              <a:rPr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Calzature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❏"/>
            </a:pPr>
            <a:r>
              <a:rPr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Cura dei piedi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❏"/>
            </a:pPr>
            <a:r>
              <a:rPr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Attività sportiva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❏"/>
            </a:pPr>
            <a:r>
              <a:rPr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Educazione alimentare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❏"/>
            </a:pPr>
            <a:r>
              <a:rPr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Stile di vita sano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675" y="2645350"/>
            <a:ext cx="4233675" cy="21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>
            <p:ph type="title"/>
          </p:nvPr>
        </p:nvSpPr>
        <p:spPr>
          <a:xfrm>
            <a:off x="3020225" y="664425"/>
            <a:ext cx="48795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Calzature</a:t>
            </a:r>
            <a:endParaRPr sz="3000"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3875" y="1801275"/>
            <a:ext cx="2652974" cy="312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00" y="473375"/>
            <a:ext cx="1748225" cy="17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2343350" y="930100"/>
            <a:ext cx="62835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/>
              <a:t>Cura dei piedi</a:t>
            </a:r>
            <a:endParaRPr b="1" sz="2700"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125" y="2295050"/>
            <a:ext cx="2597050" cy="25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950" y="642675"/>
            <a:ext cx="2049876" cy="204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800" y="2354324"/>
            <a:ext cx="2380725" cy="23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2906500" y="2354288"/>
            <a:ext cx="3106200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❏"/>
            </a:pPr>
            <a:r>
              <a:rPr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Applicare crema emolliente almeno 1 volta al giorno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❏"/>
            </a:pPr>
            <a:r>
              <a:rPr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Vietato eseguire pediluvi prolungati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❏"/>
            </a:pPr>
            <a:r>
              <a:rPr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Vietato tagliare calli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❏"/>
            </a:pPr>
            <a:r>
              <a:rPr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Vietato avvicinare i piedi a fonti di calore diretto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❏"/>
            </a:pPr>
            <a:r>
              <a:rPr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Trattamento podologico periodico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ctrTitle"/>
          </p:nvPr>
        </p:nvSpPr>
        <p:spPr>
          <a:xfrm>
            <a:off x="1701678" y="79610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/>
              <a:t>Obiettivi</a:t>
            </a:r>
            <a:endParaRPr b="1" sz="2700"/>
          </a:p>
        </p:txBody>
      </p:sp>
      <p:sp>
        <p:nvSpPr>
          <p:cNvPr id="218" name="Google Shape;218;p26"/>
          <p:cNvSpPr txBox="1"/>
          <p:nvPr>
            <p:ph idx="1" type="subTitle"/>
          </p:nvPr>
        </p:nvSpPr>
        <p:spPr>
          <a:xfrm>
            <a:off x="1877600" y="1869750"/>
            <a:ext cx="6548400" cy="23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 sz="1600">
                <a:solidFill>
                  <a:schemeClr val="dk2"/>
                </a:solidFill>
              </a:rPr>
              <a:t>Informazione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 sz="1600">
                <a:solidFill>
                  <a:schemeClr val="dk2"/>
                </a:solidFill>
              </a:rPr>
              <a:t>Cura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 sz="1600">
                <a:solidFill>
                  <a:schemeClr val="dk2"/>
                </a:solidFill>
              </a:rPr>
              <a:t>Riabilitazione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>
                <a:solidFill>
                  <a:schemeClr val="dk2"/>
                </a:solidFill>
              </a:rPr>
              <a:t>Evitare insorgenza di lesioni-ulcere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 sz="1600">
                <a:solidFill>
                  <a:schemeClr val="dk2"/>
                </a:solidFill>
              </a:rPr>
              <a:t>Aiutare a  comprendere l’importanza della prevenzione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 sz="1600">
                <a:solidFill>
                  <a:schemeClr val="dk2"/>
                </a:solidFill>
              </a:rPr>
              <a:t>Ridurre i rischi correlati al piede diabetico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 sz="1600">
                <a:solidFill>
                  <a:schemeClr val="dk2"/>
                </a:solidFill>
              </a:rPr>
              <a:t>Ridurre e prevenire amputazioni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❏"/>
            </a:pPr>
            <a:r>
              <a:rPr lang="it" sz="1600">
                <a:solidFill>
                  <a:schemeClr val="dk2"/>
                </a:solidFill>
              </a:rPr>
              <a:t>Ridurre e prevenire ospedalizzazioni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ctrTitle"/>
          </p:nvPr>
        </p:nvSpPr>
        <p:spPr>
          <a:xfrm>
            <a:off x="1786228" y="8927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Considerazioni</a:t>
            </a:r>
            <a:endParaRPr b="1"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153" y="2930625"/>
            <a:ext cx="1619197" cy="161919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2742000" y="1978450"/>
            <a:ext cx="38412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Far prevenzione ci aiuta a ridurre i rischi correlati alle alterazioni fisio-anatomiche, causate dalle complicanze derivate dal Diabete. Se si ha un piccolo taglio,meglio rivolgersi immediatamente al professionista e trattare precocemente. Rispettare i consigli, può sembrare difficile, ma è fondamentale. Meglio prevenire che curare.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ctrTitle"/>
          </p:nvPr>
        </p:nvSpPr>
        <p:spPr>
          <a:xfrm>
            <a:off x="1891353" y="7236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Conclusione</a:t>
            </a:r>
            <a:endParaRPr b="1"/>
          </a:p>
        </p:txBody>
      </p:sp>
      <p:sp>
        <p:nvSpPr>
          <p:cNvPr id="231" name="Google Shape;231;p28"/>
          <p:cNvSpPr txBox="1"/>
          <p:nvPr>
            <p:ph idx="1" type="subTitle"/>
          </p:nvPr>
        </p:nvSpPr>
        <p:spPr>
          <a:xfrm>
            <a:off x="1891350" y="2011933"/>
            <a:ext cx="5361300" cy="15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dk2"/>
                </a:solidFill>
              </a:rPr>
              <a:t>A</a:t>
            </a:r>
            <a:r>
              <a:rPr b="1" lang="it" sz="3200">
                <a:solidFill>
                  <a:schemeClr val="dk2"/>
                </a:solidFill>
              </a:rPr>
              <a:t>bbi buona cura del tuo corpo, è l’unico posto in cui devi vivere</a:t>
            </a:r>
            <a:endParaRPr b="1" sz="3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294704" y="322721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GRAZIE PER L’ATTENZIONE</a:t>
            </a:r>
            <a:endParaRPr b="1"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950" y="1606550"/>
            <a:ext cx="2495874" cy="332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2945828" y="11236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/>
              <a:t>Strategia riabilitativa del piede diabetico</a:t>
            </a:r>
            <a:endParaRPr b="1" sz="3200"/>
          </a:p>
        </p:txBody>
      </p:sp>
      <p:pic>
        <p:nvPicPr>
          <p:cNvPr descr="Piede umano Immagine gratis - Public Domain Pictures"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75" y="2006325"/>
            <a:ext cx="2969049" cy="273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ctrTitle"/>
          </p:nvPr>
        </p:nvSpPr>
        <p:spPr>
          <a:xfrm>
            <a:off x="2124453" y="14121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/>
              <a:t>Il progetto ulss 3 A.DI.MI.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/>
              <a:t>Ambulatorio Podologico</a:t>
            </a:r>
            <a:endParaRPr b="1" sz="2700"/>
          </a:p>
        </p:txBody>
      </p:sp>
      <p:sp>
        <p:nvSpPr>
          <p:cNvPr id="141" name="Google Shape;141;p15"/>
          <p:cNvSpPr txBox="1"/>
          <p:nvPr>
            <p:ph idx="1" type="subTitle"/>
          </p:nvPr>
        </p:nvSpPr>
        <p:spPr>
          <a:xfrm>
            <a:off x="1328725" y="2754075"/>
            <a:ext cx="7610100" cy="20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it" sz="1600">
                <a:solidFill>
                  <a:schemeClr val="dk2"/>
                </a:solidFill>
              </a:rPr>
              <a:t>4 ore settimanali</a:t>
            </a:r>
            <a:endParaRPr sz="1600">
              <a:solidFill>
                <a:schemeClr val="dk2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it" sz="1600">
                <a:solidFill>
                  <a:schemeClr val="dk2"/>
                </a:solidFill>
              </a:rPr>
              <a:t>Da settembre ad oggi, seguiti circa 42 utenti</a:t>
            </a:r>
            <a:endParaRPr sz="1600">
              <a:solidFill>
                <a:schemeClr val="dk2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it" sz="1600">
                <a:solidFill>
                  <a:schemeClr val="dk2"/>
                </a:solidFill>
              </a:rPr>
              <a:t>Pazienti diabetici </a:t>
            </a:r>
            <a:endParaRPr sz="1600">
              <a:solidFill>
                <a:schemeClr val="dk2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it" sz="1600">
                <a:solidFill>
                  <a:schemeClr val="dk2"/>
                </a:solidFill>
              </a:rPr>
              <a:t>Prevenzione primaria/Prevenzione secondaria /Ulcere attive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81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Come si accede al servizio</a:t>
            </a:r>
            <a:endParaRPr b="1"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700"/>
              <a:t>E’ un servizio interamente in convenzione con il SSN per chi possiede </a:t>
            </a:r>
            <a:r>
              <a:rPr lang="it" sz="1700"/>
              <a:t>un esenzione</a:t>
            </a:r>
            <a:r>
              <a:rPr lang="it" sz="1700"/>
              <a:t>. Si accede su richiesta del Medico Diabetologo del CAD di Noale-Dolo-Mirano. Quindi presentandosi con le impegnative, si accede all’ambulatorio podologico. 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Chi accede in ambulatorio Podologico</a:t>
            </a:r>
            <a:endParaRPr/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t"/>
              <a:t>Pazienti diabetici in prevenzione Primaria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t"/>
              <a:t>Pazienti diabetici in prevenzione secondaria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t"/>
              <a:t>Pazienti Diabetici con alterazione ungueali e/o callosità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it"/>
              <a:t>Prevenzione e cura del piede diabetico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In cosa consiste la valutazione Podologica eseguita al CAD </a:t>
            </a:r>
            <a:endParaRPr b="1"/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Anamnesi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Esame obiettivo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Trattamento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Consigli per gestione e/o prevenzione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Terapia educazionale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097" y="1990725"/>
            <a:ext cx="1972426" cy="265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686300" y="1751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L’importanza del Progetto e del lavoro in Team</a:t>
            </a:r>
            <a:endParaRPr b="1"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200" y="2955175"/>
            <a:ext cx="24765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5182000" y="3261400"/>
            <a:ext cx="2923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❏"/>
            </a:pPr>
            <a:r>
              <a:rPr lang="it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Confronto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❏"/>
            </a:pPr>
            <a:r>
              <a:rPr lang="it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Supporto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❏"/>
            </a:pPr>
            <a:r>
              <a:rPr lang="it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Risoluzione del problema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ctrTitle"/>
          </p:nvPr>
        </p:nvSpPr>
        <p:spPr>
          <a:xfrm>
            <a:off x="1891353" y="9410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/>
              <a:t>Terapia educazionale al piede diabetico</a:t>
            </a:r>
            <a:endParaRPr b="1" sz="2700"/>
          </a:p>
        </p:txBody>
      </p:sp>
      <p:sp>
        <p:nvSpPr>
          <p:cNvPr id="173" name="Google Shape;173;p20"/>
          <p:cNvSpPr txBox="1"/>
          <p:nvPr>
            <p:ph idx="1" type="subTitle"/>
          </p:nvPr>
        </p:nvSpPr>
        <p:spPr>
          <a:xfrm>
            <a:off x="1891350" y="2229406"/>
            <a:ext cx="6150000" cy="19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701"/>
              <a:t>Cos’è il piede diabetico o la Podopatia diabetica??</a:t>
            </a:r>
            <a:endParaRPr b="1" sz="570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5509">
                <a:solidFill>
                  <a:schemeClr val="dk2"/>
                </a:solidFill>
              </a:rPr>
              <a:t>L’insieme delle complicanze che agiscono a livello distale e quindi dei piedi e che portano ad alterazioni fisiologiche-anatomiche delle strutture osee-tendinee-cutanee-ungueali. Se non diagnosticate precocemente,portano a danni irreversibili. </a:t>
            </a:r>
            <a:endParaRPr sz="5509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50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/>
              <a:t>Neuropatia Diabetica</a:t>
            </a:r>
            <a:endParaRPr b="1" sz="2700"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Questionario MNSI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Test screening per la sensibilità tattile e vibratoria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Prevenzione e Consigli in base all’esito delle indagini</a:t>
            </a:r>
            <a:endParaRPr sz="1600"/>
          </a:p>
        </p:txBody>
      </p:sp>
      <p:sp>
        <p:nvSpPr>
          <p:cNvPr id="180" name="Google Shape;180;p21"/>
          <p:cNvSpPr txBox="1"/>
          <p:nvPr/>
        </p:nvSpPr>
        <p:spPr>
          <a:xfrm>
            <a:off x="4855875" y="3345950"/>
            <a:ext cx="4312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575" y="2182175"/>
            <a:ext cx="2672226" cy="22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25" y="2953400"/>
            <a:ext cx="3229899" cy="197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