
<file path=[Content_Types].xml><?xml version="1.0" encoding="utf-8"?>
<Types xmlns="http://schemas.openxmlformats.org/package/2006/content-types">
  <Default Extension="avi" ContentType="video/x-msvideo"/>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2" r:id="rId1"/>
  </p:sldMasterIdLst>
  <p:notesMasterIdLst>
    <p:notesMasterId r:id="rId50"/>
  </p:notesMasterIdLst>
  <p:handoutMasterIdLst>
    <p:handoutMasterId r:id="rId51"/>
  </p:handoutMasterIdLst>
  <p:sldIdLst>
    <p:sldId id="1270" r:id="rId2"/>
    <p:sldId id="1277" r:id="rId3"/>
    <p:sldId id="1276" r:id="rId4"/>
    <p:sldId id="1288" r:id="rId5"/>
    <p:sldId id="1278" r:id="rId6"/>
    <p:sldId id="1283" r:id="rId7"/>
    <p:sldId id="1279" r:id="rId8"/>
    <p:sldId id="958" r:id="rId9"/>
    <p:sldId id="1244" r:id="rId10"/>
    <p:sldId id="1281" r:id="rId11"/>
    <p:sldId id="1289" r:id="rId12"/>
    <p:sldId id="1284" r:id="rId13"/>
    <p:sldId id="839" r:id="rId14"/>
    <p:sldId id="262" r:id="rId15"/>
    <p:sldId id="275" r:id="rId16"/>
    <p:sldId id="284" r:id="rId17"/>
    <p:sldId id="1282" r:id="rId18"/>
    <p:sldId id="1247" r:id="rId19"/>
    <p:sldId id="1290" r:id="rId20"/>
    <p:sldId id="1227" r:id="rId21"/>
    <p:sldId id="1248" r:id="rId22"/>
    <p:sldId id="1246" r:id="rId23"/>
    <p:sldId id="1127" r:id="rId24"/>
    <p:sldId id="1252" r:id="rId25"/>
    <p:sldId id="1253" r:id="rId26"/>
    <p:sldId id="891" r:id="rId27"/>
    <p:sldId id="893" r:id="rId28"/>
    <p:sldId id="896" r:id="rId29"/>
    <p:sldId id="1271" r:id="rId30"/>
    <p:sldId id="272" r:id="rId31"/>
    <p:sldId id="1122" r:id="rId32"/>
    <p:sldId id="259" r:id="rId33"/>
    <p:sldId id="1063" r:id="rId34"/>
    <p:sldId id="868" r:id="rId35"/>
    <p:sldId id="1101" r:id="rId36"/>
    <p:sldId id="899" r:id="rId37"/>
    <p:sldId id="1291" r:id="rId38"/>
    <p:sldId id="1135" r:id="rId39"/>
    <p:sldId id="1233" r:id="rId40"/>
    <p:sldId id="1285" r:id="rId41"/>
    <p:sldId id="1238" r:id="rId42"/>
    <p:sldId id="1234" r:id="rId43"/>
    <p:sldId id="1272" r:id="rId44"/>
    <p:sldId id="1273" r:id="rId45"/>
    <p:sldId id="1286" r:id="rId46"/>
    <p:sldId id="1287" r:id="rId47"/>
    <p:sldId id="1275" r:id="rId48"/>
    <p:sldId id="831" r:id="rId49"/>
  </p:sldIdLst>
  <p:sldSz cx="9144000" cy="6858000" type="screen4x3"/>
  <p:notesSz cx="6662738" cy="9832975"/>
  <p:defaultTextStyle>
    <a:defPPr>
      <a:defRPr lang="it-IT"/>
    </a:defPPr>
    <a:lvl1pPr algn="ctr"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ctr"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ctr"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247">
          <p15:clr>
            <a:srgbClr val="A4A3A4"/>
          </p15:clr>
        </p15:guide>
        <p15:guide id="2" pos="2880">
          <p15:clr>
            <a:srgbClr val="A4A3A4"/>
          </p15:clr>
        </p15:guide>
      </p15:sldGuideLst>
    </p:ext>
    <p:ext uri="{2D200454-40CA-4A62-9FC3-DE9A4176ACB9}">
      <p15:notesGuideLst xmlns:p15="http://schemas.microsoft.com/office/powerpoint/2012/main">
        <p15:guide id="1" orient="horz" pos="3097">
          <p15:clr>
            <a:srgbClr val="A4A3A4"/>
          </p15:clr>
        </p15:guide>
        <p15:guide id="2" pos="209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3803"/>
  </p:normalViewPr>
  <p:slideViewPr>
    <p:cSldViewPr>
      <p:cViewPr varScale="1">
        <p:scale>
          <a:sx n="112" d="100"/>
          <a:sy n="112" d="100"/>
        </p:scale>
        <p:origin x="200" y="264"/>
      </p:cViewPr>
      <p:guideLst>
        <p:guide orient="horz" pos="4247"/>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432"/>
    </p:cViewPr>
  </p:sorterViewPr>
  <p:notesViewPr>
    <p:cSldViewPr>
      <p:cViewPr varScale="1">
        <p:scale>
          <a:sx n="66" d="100"/>
          <a:sy n="66" d="100"/>
        </p:scale>
        <p:origin x="-1608" y="-102"/>
      </p:cViewPr>
      <p:guideLst>
        <p:guide orient="horz" pos="3097"/>
        <p:guide pos="209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B63D0D-49A9-4610-AB41-4FBAFC24EA7D}" type="doc">
      <dgm:prSet loTypeId="urn:microsoft.com/office/officeart/2005/8/layout/list1" loCatId="list" qsTypeId="urn:microsoft.com/office/officeart/2005/8/quickstyle/simple1#1" qsCatId="simple" csTypeId="urn:microsoft.com/office/officeart/2005/8/colors/accent1_2#1" csCatId="accent1" phldr="1"/>
      <dgm:spPr/>
      <dgm:t>
        <a:bodyPr/>
        <a:lstStyle/>
        <a:p>
          <a:endParaRPr lang="en-US"/>
        </a:p>
      </dgm:t>
    </dgm:pt>
    <dgm:pt modelId="{A017142B-8EE4-4106-8FE8-B7CFE203E92E}">
      <dgm:prSet phldrT="[Text]" custT="1">
        <dgm:style>
          <a:lnRef idx="0">
            <a:schemeClr val="accent5"/>
          </a:lnRef>
          <a:fillRef idx="3">
            <a:schemeClr val="accent5"/>
          </a:fillRef>
          <a:effectRef idx="3">
            <a:schemeClr val="accent5"/>
          </a:effectRef>
          <a:fontRef idx="minor">
            <a:schemeClr val="lt1"/>
          </a:fontRef>
        </dgm:style>
      </dgm:prSet>
      <dgm:spPr>
        <a:solidFill>
          <a:srgbClr val="CCECFF"/>
        </a:solidFill>
      </dgm:spPr>
      <dgm:t>
        <a:bodyPr/>
        <a:lstStyle/>
        <a:p>
          <a:r>
            <a:rPr lang="en-US" sz="2800" b="1" dirty="0">
              <a:solidFill>
                <a:srgbClr val="002060"/>
              </a:solidFill>
            </a:rPr>
            <a:t>Primary prevention</a:t>
          </a:r>
        </a:p>
        <a:p>
          <a:r>
            <a:rPr lang="en-US" sz="2400" b="0" dirty="0"/>
            <a:t>                        </a:t>
          </a:r>
          <a:r>
            <a:rPr lang="en-US" sz="2400" b="1" dirty="0">
              <a:solidFill>
                <a:schemeClr val="bg2">
                  <a:lumMod val="90000"/>
                  <a:lumOff val="10000"/>
                </a:schemeClr>
              </a:solidFill>
            </a:rPr>
            <a:t>Strict glycemic control</a:t>
          </a:r>
        </a:p>
        <a:p>
          <a:r>
            <a:rPr lang="en-US" sz="2400" b="1" dirty="0">
              <a:solidFill>
                <a:schemeClr val="bg2">
                  <a:lumMod val="90000"/>
                  <a:lumOff val="10000"/>
                </a:schemeClr>
              </a:solidFill>
            </a:rPr>
            <a:t>                        Blood pressure control</a:t>
          </a:r>
          <a:r>
            <a:rPr lang="en-US" sz="2700" b="1" dirty="0">
              <a:solidFill>
                <a:schemeClr val="bg2">
                  <a:lumMod val="90000"/>
                  <a:lumOff val="10000"/>
                </a:schemeClr>
              </a:solidFill>
            </a:rPr>
            <a:t> </a:t>
          </a:r>
        </a:p>
      </dgm:t>
    </dgm:pt>
    <dgm:pt modelId="{15B0DDA5-4052-4843-BF50-CF4B9F1288BD}" type="parTrans" cxnId="{2BF1E46E-CE6C-4CCD-AC48-F5509DFFBE0E}">
      <dgm:prSet/>
      <dgm:spPr/>
      <dgm:t>
        <a:bodyPr/>
        <a:lstStyle/>
        <a:p>
          <a:endParaRPr lang="en-US"/>
        </a:p>
      </dgm:t>
    </dgm:pt>
    <dgm:pt modelId="{35EDEBEE-8718-4C3F-9ACE-763AC6B8B056}" type="sibTrans" cxnId="{2BF1E46E-CE6C-4CCD-AC48-F5509DFFBE0E}">
      <dgm:prSet/>
      <dgm:spPr/>
      <dgm:t>
        <a:bodyPr/>
        <a:lstStyle/>
        <a:p>
          <a:endParaRPr lang="en-US"/>
        </a:p>
      </dgm:t>
    </dgm:pt>
    <dgm:pt modelId="{15086FA8-86FC-4D93-8B69-90D1A643A0EF}">
      <dgm:prSet phldrT="[Text]" custT="1">
        <dgm:style>
          <a:lnRef idx="0">
            <a:schemeClr val="accent5"/>
          </a:lnRef>
          <a:fillRef idx="3">
            <a:schemeClr val="accent5"/>
          </a:fillRef>
          <a:effectRef idx="3">
            <a:schemeClr val="accent5"/>
          </a:effectRef>
          <a:fontRef idx="minor">
            <a:schemeClr val="lt1"/>
          </a:fontRef>
        </dgm:style>
      </dgm:prSet>
      <dgm:spPr>
        <a:solidFill>
          <a:srgbClr val="CCECFF"/>
        </a:solidFill>
        <a:ln/>
      </dgm:spPr>
      <dgm:t>
        <a:bodyPr/>
        <a:lstStyle/>
        <a:p>
          <a:r>
            <a:rPr lang="en-US" sz="2800" b="1" dirty="0">
              <a:solidFill>
                <a:srgbClr val="002060"/>
              </a:solidFill>
            </a:rPr>
            <a:t>Secondary prevention </a:t>
          </a:r>
        </a:p>
        <a:p>
          <a:r>
            <a:rPr lang="en-US" sz="2700" dirty="0"/>
            <a:t>                      </a:t>
          </a:r>
          <a:r>
            <a:rPr lang="en-US" sz="2400" b="1" dirty="0">
              <a:solidFill>
                <a:schemeClr val="bg2">
                  <a:lumMod val="90000"/>
                  <a:lumOff val="10000"/>
                </a:schemeClr>
              </a:solidFill>
            </a:rPr>
            <a:t>Screening RD</a:t>
          </a:r>
        </a:p>
      </dgm:t>
    </dgm:pt>
    <dgm:pt modelId="{2126394E-AD4A-436F-8680-CD1BE5D8834B}" type="parTrans" cxnId="{B66B4C63-D62A-4AAB-9F90-674DF07D6D09}">
      <dgm:prSet/>
      <dgm:spPr/>
      <dgm:t>
        <a:bodyPr/>
        <a:lstStyle/>
        <a:p>
          <a:endParaRPr lang="en-US"/>
        </a:p>
      </dgm:t>
    </dgm:pt>
    <dgm:pt modelId="{D4423A6C-0FA4-444C-8671-966D8D3256CE}" type="sibTrans" cxnId="{B66B4C63-D62A-4AAB-9F90-674DF07D6D09}">
      <dgm:prSet/>
      <dgm:spPr/>
      <dgm:t>
        <a:bodyPr/>
        <a:lstStyle/>
        <a:p>
          <a:endParaRPr lang="en-US"/>
        </a:p>
      </dgm:t>
    </dgm:pt>
    <dgm:pt modelId="{0517B0C8-466A-43B8-9643-254E1F3F429C}">
      <dgm:prSet phldrT="[Text]" custT="1">
        <dgm:style>
          <a:lnRef idx="1">
            <a:schemeClr val="accent5"/>
          </a:lnRef>
          <a:fillRef idx="3">
            <a:schemeClr val="accent5"/>
          </a:fillRef>
          <a:effectRef idx="2">
            <a:schemeClr val="accent5"/>
          </a:effectRef>
          <a:fontRef idx="minor">
            <a:schemeClr val="lt1"/>
          </a:fontRef>
        </dgm:style>
      </dgm:prSet>
      <dgm:spPr>
        <a:solidFill>
          <a:srgbClr val="CCECFF"/>
        </a:solidFill>
        <a:ln/>
      </dgm:spPr>
      <dgm:t>
        <a:bodyPr/>
        <a:lstStyle/>
        <a:p>
          <a:pPr>
            <a:lnSpc>
              <a:spcPct val="90000"/>
            </a:lnSpc>
            <a:spcAft>
              <a:spcPct val="35000"/>
            </a:spcAft>
          </a:pPr>
          <a:endParaRPr lang="en-US" sz="2800" dirty="0">
            <a:solidFill>
              <a:srgbClr val="002060"/>
            </a:solidFill>
          </a:endParaRPr>
        </a:p>
        <a:p>
          <a:pPr>
            <a:lnSpc>
              <a:spcPct val="90000"/>
            </a:lnSpc>
            <a:spcAft>
              <a:spcPct val="35000"/>
            </a:spcAft>
          </a:pPr>
          <a:r>
            <a:rPr lang="en-US" sz="2800" b="1" dirty="0">
              <a:solidFill>
                <a:srgbClr val="002060"/>
              </a:solidFill>
            </a:rPr>
            <a:t>Tertiary prevention </a:t>
          </a:r>
        </a:p>
        <a:p>
          <a:pPr>
            <a:lnSpc>
              <a:spcPct val="90000"/>
            </a:lnSpc>
            <a:spcAft>
              <a:spcPct val="35000"/>
            </a:spcAft>
          </a:pPr>
          <a:r>
            <a:rPr lang="en-US" sz="2400" dirty="0"/>
            <a:t> </a:t>
          </a:r>
          <a:r>
            <a:rPr lang="en-US" sz="2400" dirty="0">
              <a:solidFill>
                <a:srgbClr val="000090"/>
              </a:solidFill>
            </a:rPr>
            <a:t>  </a:t>
          </a:r>
          <a:r>
            <a:rPr lang="en-US" sz="2400" b="1" dirty="0">
              <a:solidFill>
                <a:srgbClr val="000090"/>
              </a:solidFill>
            </a:rPr>
            <a:t>IVT</a:t>
          </a:r>
          <a:r>
            <a:rPr lang="en-US" sz="2400" dirty="0">
              <a:solidFill>
                <a:srgbClr val="000090"/>
              </a:solidFill>
            </a:rPr>
            <a:t> - </a:t>
          </a:r>
          <a:r>
            <a:rPr lang="en-US" sz="2400" b="1" dirty="0">
              <a:solidFill>
                <a:schemeClr val="bg2">
                  <a:lumMod val="90000"/>
                  <a:lumOff val="10000"/>
                </a:schemeClr>
              </a:solidFill>
            </a:rPr>
            <a:t>Retinal Laser photocoagulation</a:t>
          </a:r>
        </a:p>
        <a:p>
          <a:pPr>
            <a:lnSpc>
              <a:spcPct val="100000"/>
            </a:lnSpc>
            <a:spcAft>
              <a:spcPts val="0"/>
            </a:spcAft>
          </a:pPr>
          <a:r>
            <a:rPr lang="en-US" sz="2400" b="1" dirty="0">
              <a:solidFill>
                <a:schemeClr val="bg2">
                  <a:lumMod val="90000"/>
                  <a:lumOff val="10000"/>
                </a:schemeClr>
              </a:solidFill>
            </a:rPr>
            <a:t>                       Vitrectomy</a:t>
          </a:r>
        </a:p>
        <a:p>
          <a:pPr>
            <a:lnSpc>
              <a:spcPct val="90000"/>
            </a:lnSpc>
            <a:spcAft>
              <a:spcPct val="35000"/>
            </a:spcAft>
          </a:pPr>
          <a:r>
            <a:rPr lang="en-US" sz="2800" dirty="0"/>
            <a:t>            </a:t>
          </a:r>
        </a:p>
      </dgm:t>
    </dgm:pt>
    <dgm:pt modelId="{C383A93C-97F7-4E03-9E00-C52EF27768F3}" type="parTrans" cxnId="{E7A8A317-8350-4994-AABE-F48277AF67F3}">
      <dgm:prSet/>
      <dgm:spPr/>
      <dgm:t>
        <a:bodyPr/>
        <a:lstStyle/>
        <a:p>
          <a:endParaRPr lang="en-US"/>
        </a:p>
      </dgm:t>
    </dgm:pt>
    <dgm:pt modelId="{1547E1C9-8E8D-45D6-BFB6-168707CBBB7B}" type="sibTrans" cxnId="{E7A8A317-8350-4994-AABE-F48277AF67F3}">
      <dgm:prSet/>
      <dgm:spPr/>
      <dgm:t>
        <a:bodyPr/>
        <a:lstStyle/>
        <a:p>
          <a:endParaRPr lang="en-US"/>
        </a:p>
      </dgm:t>
    </dgm:pt>
    <dgm:pt modelId="{B548968B-DF07-4F8C-A4F3-B816108F87AD}" type="pres">
      <dgm:prSet presAssocID="{24B63D0D-49A9-4610-AB41-4FBAFC24EA7D}" presName="linear" presStyleCnt="0">
        <dgm:presLayoutVars>
          <dgm:dir/>
          <dgm:animLvl val="lvl"/>
          <dgm:resizeHandles val="exact"/>
        </dgm:presLayoutVars>
      </dgm:prSet>
      <dgm:spPr/>
    </dgm:pt>
    <dgm:pt modelId="{8412D72A-02E8-4171-BACE-D948F971812B}" type="pres">
      <dgm:prSet presAssocID="{A017142B-8EE4-4106-8FE8-B7CFE203E92E}" presName="parentLin" presStyleCnt="0"/>
      <dgm:spPr/>
    </dgm:pt>
    <dgm:pt modelId="{43F6E4E2-4C92-470A-895E-7B7C5DE58E98}" type="pres">
      <dgm:prSet presAssocID="{A017142B-8EE4-4106-8FE8-B7CFE203E92E}" presName="parentLeftMargin" presStyleLbl="node1" presStyleIdx="0" presStyleCnt="3"/>
      <dgm:spPr/>
    </dgm:pt>
    <dgm:pt modelId="{7780A69F-6C5D-4482-847F-A3380156461C}" type="pres">
      <dgm:prSet presAssocID="{A017142B-8EE4-4106-8FE8-B7CFE203E92E}" presName="parentText" presStyleLbl="node1" presStyleIdx="0" presStyleCnt="3" custScaleX="110084" custScaleY="75065" custLinFactNeighborX="17647" custLinFactNeighborY="3616">
        <dgm:presLayoutVars>
          <dgm:chMax val="0"/>
          <dgm:bulletEnabled val="1"/>
        </dgm:presLayoutVars>
      </dgm:prSet>
      <dgm:spPr/>
    </dgm:pt>
    <dgm:pt modelId="{CC26A44A-51B4-4DE8-B329-ED86610164B8}" type="pres">
      <dgm:prSet presAssocID="{A017142B-8EE4-4106-8FE8-B7CFE203E92E}" presName="negativeSpace" presStyleCnt="0"/>
      <dgm:spPr/>
    </dgm:pt>
    <dgm:pt modelId="{9505D3A1-5176-49E2-B825-EBEC0FCBF055}" type="pres">
      <dgm:prSet presAssocID="{A017142B-8EE4-4106-8FE8-B7CFE203E92E}" presName="childText" presStyleLbl="conFgAcc1" presStyleIdx="0" presStyleCnt="3">
        <dgm:presLayoutVars>
          <dgm:bulletEnabled val="1"/>
        </dgm:presLayoutVars>
      </dgm:prSet>
      <dgm:spPr/>
    </dgm:pt>
    <dgm:pt modelId="{317021F9-69EB-48AD-889D-0D9B9D407AF8}" type="pres">
      <dgm:prSet presAssocID="{35EDEBEE-8718-4C3F-9ACE-763AC6B8B056}" presName="spaceBetweenRectangles" presStyleCnt="0"/>
      <dgm:spPr/>
    </dgm:pt>
    <dgm:pt modelId="{EA8E53B4-F177-4D29-AA13-5B5BABAD2D0D}" type="pres">
      <dgm:prSet presAssocID="{15086FA8-86FC-4D93-8B69-90D1A643A0EF}" presName="parentLin" presStyleCnt="0"/>
      <dgm:spPr/>
    </dgm:pt>
    <dgm:pt modelId="{2A30FB19-2649-4829-8268-D70BFB64B301}" type="pres">
      <dgm:prSet presAssocID="{15086FA8-86FC-4D93-8B69-90D1A643A0EF}" presName="parentLeftMargin" presStyleLbl="node1" presStyleIdx="0" presStyleCnt="3"/>
      <dgm:spPr/>
    </dgm:pt>
    <dgm:pt modelId="{E36C1702-CBB5-441A-85CB-F26D288B1CAE}" type="pres">
      <dgm:prSet presAssocID="{15086FA8-86FC-4D93-8B69-90D1A643A0EF}" presName="parentText" presStyleLbl="node1" presStyleIdx="1" presStyleCnt="3" custScaleX="110083" custScaleY="75604" custLinFactNeighborX="-1961" custLinFactNeighborY="-12469">
        <dgm:presLayoutVars>
          <dgm:chMax val="0"/>
          <dgm:bulletEnabled val="1"/>
        </dgm:presLayoutVars>
      </dgm:prSet>
      <dgm:spPr/>
    </dgm:pt>
    <dgm:pt modelId="{DB01ED86-FE70-4C98-9BA6-E52DF6134D0E}" type="pres">
      <dgm:prSet presAssocID="{15086FA8-86FC-4D93-8B69-90D1A643A0EF}" presName="negativeSpace" presStyleCnt="0"/>
      <dgm:spPr/>
    </dgm:pt>
    <dgm:pt modelId="{2E1724C8-2B7E-4B1A-8799-F99EE7EDB0C9}" type="pres">
      <dgm:prSet presAssocID="{15086FA8-86FC-4D93-8B69-90D1A643A0EF}" presName="childText" presStyleLbl="conFgAcc1" presStyleIdx="1" presStyleCnt="3" custLinFactNeighborY="-82316">
        <dgm:presLayoutVars>
          <dgm:bulletEnabled val="1"/>
        </dgm:presLayoutVars>
      </dgm:prSet>
      <dgm:spPr/>
    </dgm:pt>
    <dgm:pt modelId="{4AB90329-B893-49AC-A708-9B19D7D510E4}" type="pres">
      <dgm:prSet presAssocID="{D4423A6C-0FA4-444C-8671-966D8D3256CE}" presName="spaceBetweenRectangles" presStyleCnt="0"/>
      <dgm:spPr/>
    </dgm:pt>
    <dgm:pt modelId="{52C84692-05DA-4826-BC6E-B9230932C4BB}" type="pres">
      <dgm:prSet presAssocID="{0517B0C8-466A-43B8-9643-254E1F3F429C}" presName="parentLin" presStyleCnt="0"/>
      <dgm:spPr/>
    </dgm:pt>
    <dgm:pt modelId="{CAA8326F-BE0A-43E1-840E-4C300D2DA31D}" type="pres">
      <dgm:prSet presAssocID="{0517B0C8-466A-43B8-9643-254E1F3F429C}" presName="parentLeftMargin" presStyleLbl="node1" presStyleIdx="1" presStyleCnt="3"/>
      <dgm:spPr/>
    </dgm:pt>
    <dgm:pt modelId="{9DDF31E6-E551-4730-ACD2-12D3E5B8F1D3}" type="pres">
      <dgm:prSet presAssocID="{0517B0C8-466A-43B8-9643-254E1F3F429C}" presName="parentText" presStyleLbl="node1" presStyleIdx="2" presStyleCnt="3" custAng="0" custScaleX="110084" custScaleY="87164" custLinFactNeighborX="-1961" custLinFactNeighborY="-23574">
        <dgm:presLayoutVars>
          <dgm:chMax val="0"/>
          <dgm:bulletEnabled val="1"/>
        </dgm:presLayoutVars>
      </dgm:prSet>
      <dgm:spPr/>
    </dgm:pt>
    <dgm:pt modelId="{61B12C61-4DF1-40FB-90D8-6428AD7F3D99}" type="pres">
      <dgm:prSet presAssocID="{0517B0C8-466A-43B8-9643-254E1F3F429C}" presName="negativeSpace" presStyleCnt="0"/>
      <dgm:spPr/>
    </dgm:pt>
    <dgm:pt modelId="{2A58143D-2282-4440-9AA8-8283A996ABC5}" type="pres">
      <dgm:prSet presAssocID="{0517B0C8-466A-43B8-9643-254E1F3F429C}" presName="childText" presStyleLbl="conFgAcc1" presStyleIdx="2" presStyleCnt="3" custScaleY="97053" custLinFactNeighborY="-53141">
        <dgm:presLayoutVars>
          <dgm:bulletEnabled val="1"/>
        </dgm:presLayoutVars>
      </dgm:prSet>
      <dgm:spPr/>
    </dgm:pt>
  </dgm:ptLst>
  <dgm:cxnLst>
    <dgm:cxn modelId="{E7A8A317-8350-4994-AABE-F48277AF67F3}" srcId="{24B63D0D-49A9-4610-AB41-4FBAFC24EA7D}" destId="{0517B0C8-466A-43B8-9643-254E1F3F429C}" srcOrd="2" destOrd="0" parTransId="{C383A93C-97F7-4E03-9E00-C52EF27768F3}" sibTransId="{1547E1C9-8E8D-45D6-BFB6-168707CBBB7B}"/>
    <dgm:cxn modelId="{6EBF0718-B288-414F-BE13-35D090C16BEE}" type="presOf" srcId="{24B63D0D-49A9-4610-AB41-4FBAFC24EA7D}" destId="{B548968B-DF07-4F8C-A4F3-B816108F87AD}" srcOrd="0" destOrd="0" presId="urn:microsoft.com/office/officeart/2005/8/layout/list1"/>
    <dgm:cxn modelId="{4DC19B3C-A53E-9047-A758-FD93D8BD3324}" type="presOf" srcId="{15086FA8-86FC-4D93-8B69-90D1A643A0EF}" destId="{E36C1702-CBB5-441A-85CB-F26D288B1CAE}" srcOrd="1" destOrd="0" presId="urn:microsoft.com/office/officeart/2005/8/layout/list1"/>
    <dgm:cxn modelId="{B66B4C63-D62A-4AAB-9F90-674DF07D6D09}" srcId="{24B63D0D-49A9-4610-AB41-4FBAFC24EA7D}" destId="{15086FA8-86FC-4D93-8B69-90D1A643A0EF}" srcOrd="1" destOrd="0" parTransId="{2126394E-AD4A-436F-8680-CD1BE5D8834B}" sibTransId="{D4423A6C-0FA4-444C-8671-966D8D3256CE}"/>
    <dgm:cxn modelId="{2BF1E46E-CE6C-4CCD-AC48-F5509DFFBE0E}" srcId="{24B63D0D-49A9-4610-AB41-4FBAFC24EA7D}" destId="{A017142B-8EE4-4106-8FE8-B7CFE203E92E}" srcOrd="0" destOrd="0" parTransId="{15B0DDA5-4052-4843-BF50-CF4B9F1288BD}" sibTransId="{35EDEBEE-8718-4C3F-9ACE-763AC6B8B056}"/>
    <dgm:cxn modelId="{786D2886-D612-D045-8401-C4F93831A92B}" type="presOf" srcId="{A017142B-8EE4-4106-8FE8-B7CFE203E92E}" destId="{7780A69F-6C5D-4482-847F-A3380156461C}" srcOrd="1" destOrd="0" presId="urn:microsoft.com/office/officeart/2005/8/layout/list1"/>
    <dgm:cxn modelId="{BF4296BA-05A6-944F-90FB-FF2AF4A7EFF7}" type="presOf" srcId="{0517B0C8-466A-43B8-9643-254E1F3F429C}" destId="{CAA8326F-BE0A-43E1-840E-4C300D2DA31D}" srcOrd="0" destOrd="0" presId="urn:microsoft.com/office/officeart/2005/8/layout/list1"/>
    <dgm:cxn modelId="{0522E7BF-94C0-DF49-83E5-83F4669D2AB4}" type="presOf" srcId="{15086FA8-86FC-4D93-8B69-90D1A643A0EF}" destId="{2A30FB19-2649-4829-8268-D70BFB64B301}" srcOrd="0" destOrd="0" presId="urn:microsoft.com/office/officeart/2005/8/layout/list1"/>
    <dgm:cxn modelId="{067DB8DD-A7BE-A546-BD0D-76472216D25F}" type="presOf" srcId="{A017142B-8EE4-4106-8FE8-B7CFE203E92E}" destId="{43F6E4E2-4C92-470A-895E-7B7C5DE58E98}" srcOrd="0" destOrd="0" presId="urn:microsoft.com/office/officeart/2005/8/layout/list1"/>
    <dgm:cxn modelId="{23F4A5FA-106F-E048-AF68-288198657DFA}" type="presOf" srcId="{0517B0C8-466A-43B8-9643-254E1F3F429C}" destId="{9DDF31E6-E551-4730-ACD2-12D3E5B8F1D3}" srcOrd="1" destOrd="0" presId="urn:microsoft.com/office/officeart/2005/8/layout/list1"/>
    <dgm:cxn modelId="{159BA5E3-06CC-DE41-83A2-D6FDD3BC0601}" type="presParOf" srcId="{B548968B-DF07-4F8C-A4F3-B816108F87AD}" destId="{8412D72A-02E8-4171-BACE-D948F971812B}" srcOrd="0" destOrd="0" presId="urn:microsoft.com/office/officeart/2005/8/layout/list1"/>
    <dgm:cxn modelId="{535EB455-1606-2A47-B2B2-E8668974C1EA}" type="presParOf" srcId="{8412D72A-02E8-4171-BACE-D948F971812B}" destId="{43F6E4E2-4C92-470A-895E-7B7C5DE58E98}" srcOrd="0" destOrd="0" presId="urn:microsoft.com/office/officeart/2005/8/layout/list1"/>
    <dgm:cxn modelId="{842C4D68-3DC6-CB4A-92D8-29DFDA524F30}" type="presParOf" srcId="{8412D72A-02E8-4171-BACE-D948F971812B}" destId="{7780A69F-6C5D-4482-847F-A3380156461C}" srcOrd="1" destOrd="0" presId="urn:microsoft.com/office/officeart/2005/8/layout/list1"/>
    <dgm:cxn modelId="{A03376F1-7D65-4345-B0DD-F9D93FF30AE9}" type="presParOf" srcId="{B548968B-DF07-4F8C-A4F3-B816108F87AD}" destId="{CC26A44A-51B4-4DE8-B329-ED86610164B8}" srcOrd="1" destOrd="0" presId="urn:microsoft.com/office/officeart/2005/8/layout/list1"/>
    <dgm:cxn modelId="{754DD19E-17A4-1343-91D1-3EBD24F4261F}" type="presParOf" srcId="{B548968B-DF07-4F8C-A4F3-B816108F87AD}" destId="{9505D3A1-5176-49E2-B825-EBEC0FCBF055}" srcOrd="2" destOrd="0" presId="urn:microsoft.com/office/officeart/2005/8/layout/list1"/>
    <dgm:cxn modelId="{08FFF11F-3EB5-B340-BDB2-5AA23BE500D5}" type="presParOf" srcId="{B548968B-DF07-4F8C-A4F3-B816108F87AD}" destId="{317021F9-69EB-48AD-889D-0D9B9D407AF8}" srcOrd="3" destOrd="0" presId="urn:microsoft.com/office/officeart/2005/8/layout/list1"/>
    <dgm:cxn modelId="{679A6A93-748B-5641-96DF-9B70DFC6B177}" type="presParOf" srcId="{B548968B-DF07-4F8C-A4F3-B816108F87AD}" destId="{EA8E53B4-F177-4D29-AA13-5B5BABAD2D0D}" srcOrd="4" destOrd="0" presId="urn:microsoft.com/office/officeart/2005/8/layout/list1"/>
    <dgm:cxn modelId="{78C599CA-4FB8-9B44-AA0D-7D0B9C272ED3}" type="presParOf" srcId="{EA8E53B4-F177-4D29-AA13-5B5BABAD2D0D}" destId="{2A30FB19-2649-4829-8268-D70BFB64B301}" srcOrd="0" destOrd="0" presId="urn:microsoft.com/office/officeart/2005/8/layout/list1"/>
    <dgm:cxn modelId="{DEF94926-24F4-9944-A499-84496CCEACAF}" type="presParOf" srcId="{EA8E53B4-F177-4D29-AA13-5B5BABAD2D0D}" destId="{E36C1702-CBB5-441A-85CB-F26D288B1CAE}" srcOrd="1" destOrd="0" presId="urn:microsoft.com/office/officeart/2005/8/layout/list1"/>
    <dgm:cxn modelId="{85F1AA3C-7A7D-114A-8D2C-64F0E47D25E7}" type="presParOf" srcId="{B548968B-DF07-4F8C-A4F3-B816108F87AD}" destId="{DB01ED86-FE70-4C98-9BA6-E52DF6134D0E}" srcOrd="5" destOrd="0" presId="urn:microsoft.com/office/officeart/2005/8/layout/list1"/>
    <dgm:cxn modelId="{2FFAFE45-8EB2-064D-8B0B-7A523CA5B064}" type="presParOf" srcId="{B548968B-DF07-4F8C-A4F3-B816108F87AD}" destId="{2E1724C8-2B7E-4B1A-8799-F99EE7EDB0C9}" srcOrd="6" destOrd="0" presId="urn:microsoft.com/office/officeart/2005/8/layout/list1"/>
    <dgm:cxn modelId="{BA9663AF-6016-514E-B01D-E0551C4612CB}" type="presParOf" srcId="{B548968B-DF07-4F8C-A4F3-B816108F87AD}" destId="{4AB90329-B893-49AC-A708-9B19D7D510E4}" srcOrd="7" destOrd="0" presId="urn:microsoft.com/office/officeart/2005/8/layout/list1"/>
    <dgm:cxn modelId="{D54C5D60-0E91-8543-96BF-CA83437E5CE2}" type="presParOf" srcId="{B548968B-DF07-4F8C-A4F3-B816108F87AD}" destId="{52C84692-05DA-4826-BC6E-B9230932C4BB}" srcOrd="8" destOrd="0" presId="urn:microsoft.com/office/officeart/2005/8/layout/list1"/>
    <dgm:cxn modelId="{061C916F-5D4C-2C44-806D-8AB15111CA0A}" type="presParOf" srcId="{52C84692-05DA-4826-BC6E-B9230932C4BB}" destId="{CAA8326F-BE0A-43E1-840E-4C300D2DA31D}" srcOrd="0" destOrd="0" presId="urn:microsoft.com/office/officeart/2005/8/layout/list1"/>
    <dgm:cxn modelId="{B5D4B6E5-F0F5-0A49-87A7-9904B4FABDF8}" type="presParOf" srcId="{52C84692-05DA-4826-BC6E-B9230932C4BB}" destId="{9DDF31E6-E551-4730-ACD2-12D3E5B8F1D3}" srcOrd="1" destOrd="0" presId="urn:microsoft.com/office/officeart/2005/8/layout/list1"/>
    <dgm:cxn modelId="{BD77E342-6BDC-D742-AF90-925DCD45B7DA}" type="presParOf" srcId="{B548968B-DF07-4F8C-A4F3-B816108F87AD}" destId="{61B12C61-4DF1-40FB-90D8-6428AD7F3D99}" srcOrd="9" destOrd="0" presId="urn:microsoft.com/office/officeart/2005/8/layout/list1"/>
    <dgm:cxn modelId="{80A8A9A0-53E6-8C4B-9760-63B3A339F933}" type="presParOf" srcId="{B548968B-DF07-4F8C-A4F3-B816108F87AD}" destId="{2A58143D-2282-4440-9AA8-8283A996ABC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5D3A1-5176-49E2-B825-EBEC0FCBF055}">
      <dsp:nvSpPr>
        <dsp:cNvPr id="0" name=""/>
        <dsp:cNvSpPr/>
      </dsp:nvSpPr>
      <dsp:spPr>
        <a:xfrm>
          <a:off x="0" y="424449"/>
          <a:ext cx="7772400" cy="138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80A69F-6C5D-4482-847F-A3380156461C}">
      <dsp:nvSpPr>
        <dsp:cNvPr id="0" name=""/>
        <dsp:cNvSpPr/>
      </dsp:nvSpPr>
      <dsp:spPr>
        <a:xfrm>
          <a:off x="457199" y="76203"/>
          <a:ext cx="5989318" cy="1218755"/>
        </a:xfrm>
        <a:prstGeom prst="roundRect">
          <a:avLst/>
        </a:prstGeom>
        <a:solidFill>
          <a:srgbClr val="CCECFF"/>
        </a:solidFill>
        <a:ln>
          <a:noFill/>
        </a:ln>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205645" tIns="0" rIns="205645"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002060"/>
              </a:solidFill>
            </a:rPr>
            <a:t>Primary prevention</a:t>
          </a:r>
        </a:p>
        <a:p>
          <a:pPr marL="0" lvl="0" indent="0" algn="l" defTabSz="1244600">
            <a:lnSpc>
              <a:spcPct val="90000"/>
            </a:lnSpc>
            <a:spcBef>
              <a:spcPct val="0"/>
            </a:spcBef>
            <a:spcAft>
              <a:spcPct val="35000"/>
            </a:spcAft>
            <a:buNone/>
          </a:pPr>
          <a:r>
            <a:rPr lang="en-US" sz="2400" b="0" kern="1200" dirty="0"/>
            <a:t>                        </a:t>
          </a:r>
          <a:r>
            <a:rPr lang="en-US" sz="2400" b="1" kern="1200" dirty="0">
              <a:solidFill>
                <a:schemeClr val="bg2">
                  <a:lumMod val="90000"/>
                  <a:lumOff val="10000"/>
                </a:schemeClr>
              </a:solidFill>
            </a:rPr>
            <a:t>Strict glycemic control</a:t>
          </a:r>
        </a:p>
        <a:p>
          <a:pPr marL="0" lvl="0" indent="0" algn="l" defTabSz="1244600">
            <a:lnSpc>
              <a:spcPct val="90000"/>
            </a:lnSpc>
            <a:spcBef>
              <a:spcPct val="0"/>
            </a:spcBef>
            <a:spcAft>
              <a:spcPct val="35000"/>
            </a:spcAft>
            <a:buNone/>
          </a:pPr>
          <a:r>
            <a:rPr lang="en-US" sz="2400" b="1" kern="1200" dirty="0">
              <a:solidFill>
                <a:schemeClr val="bg2">
                  <a:lumMod val="90000"/>
                  <a:lumOff val="10000"/>
                </a:schemeClr>
              </a:solidFill>
            </a:rPr>
            <a:t>                        Blood pressure control</a:t>
          </a:r>
          <a:r>
            <a:rPr lang="en-US" sz="2700" b="1" kern="1200" dirty="0">
              <a:solidFill>
                <a:schemeClr val="bg2">
                  <a:lumMod val="90000"/>
                  <a:lumOff val="10000"/>
                </a:schemeClr>
              </a:solidFill>
            </a:rPr>
            <a:t> </a:t>
          </a:r>
        </a:p>
      </dsp:txBody>
      <dsp:txXfrm>
        <a:off x="516694" y="135698"/>
        <a:ext cx="5870328" cy="1099765"/>
      </dsp:txXfrm>
    </dsp:sp>
    <dsp:sp modelId="{2E1724C8-2B7E-4B1A-8799-F99EE7EDB0C9}">
      <dsp:nvSpPr>
        <dsp:cNvPr id="0" name=""/>
        <dsp:cNvSpPr/>
      </dsp:nvSpPr>
      <dsp:spPr>
        <a:xfrm>
          <a:off x="0" y="2278677"/>
          <a:ext cx="7772400" cy="138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6C1702-CBB5-441A-85CB-F26D288B1CAE}">
      <dsp:nvSpPr>
        <dsp:cNvPr id="0" name=""/>
        <dsp:cNvSpPr/>
      </dsp:nvSpPr>
      <dsp:spPr>
        <a:xfrm>
          <a:off x="380999" y="1905003"/>
          <a:ext cx="5989263" cy="1227506"/>
        </a:xfrm>
        <a:prstGeom prst="roundRect">
          <a:avLst/>
        </a:prstGeom>
        <a:solidFill>
          <a:srgbClr val="CCECFF"/>
        </a:solidFill>
        <a:ln>
          <a:noFill/>
        </a:ln>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205645" tIns="0" rIns="205645"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002060"/>
              </a:solidFill>
            </a:rPr>
            <a:t>Secondary prevention </a:t>
          </a:r>
        </a:p>
        <a:p>
          <a:pPr marL="0" lvl="0" indent="0" algn="l" defTabSz="1244600">
            <a:lnSpc>
              <a:spcPct val="90000"/>
            </a:lnSpc>
            <a:spcBef>
              <a:spcPct val="0"/>
            </a:spcBef>
            <a:spcAft>
              <a:spcPct val="35000"/>
            </a:spcAft>
            <a:buNone/>
          </a:pPr>
          <a:r>
            <a:rPr lang="en-US" sz="2700" kern="1200" dirty="0"/>
            <a:t>                      </a:t>
          </a:r>
          <a:r>
            <a:rPr lang="en-US" sz="2400" b="1" kern="1200" dirty="0">
              <a:solidFill>
                <a:schemeClr val="bg2">
                  <a:lumMod val="90000"/>
                  <a:lumOff val="10000"/>
                </a:schemeClr>
              </a:solidFill>
            </a:rPr>
            <a:t>Screening RD</a:t>
          </a:r>
        </a:p>
      </dsp:txBody>
      <dsp:txXfrm>
        <a:off x="440921" y="1964925"/>
        <a:ext cx="5869419" cy="1107662"/>
      </dsp:txXfrm>
    </dsp:sp>
    <dsp:sp modelId="{2A58143D-2282-4440-9AA8-8283A996ABC5}">
      <dsp:nvSpPr>
        <dsp:cNvPr id="0" name=""/>
        <dsp:cNvSpPr/>
      </dsp:nvSpPr>
      <dsp:spPr>
        <a:xfrm>
          <a:off x="0" y="4378152"/>
          <a:ext cx="7772400" cy="134515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DF31E6-E551-4730-ACD2-12D3E5B8F1D3}">
      <dsp:nvSpPr>
        <dsp:cNvPr id="0" name=""/>
        <dsp:cNvSpPr/>
      </dsp:nvSpPr>
      <dsp:spPr>
        <a:xfrm>
          <a:off x="380999" y="3823408"/>
          <a:ext cx="5989318" cy="1415194"/>
        </a:xfrm>
        <a:prstGeom prst="roundRect">
          <a:avLst/>
        </a:prstGeom>
        <a:solidFill>
          <a:srgbClr val="CCECFF"/>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205645" tIns="0" rIns="205645" bIns="0" numCol="1" spcCol="1270" anchor="ctr" anchorCtr="0">
          <a:noAutofit/>
        </a:bodyPr>
        <a:lstStyle/>
        <a:p>
          <a:pPr marL="0" lvl="0" indent="0" algn="l" defTabSz="1244600">
            <a:lnSpc>
              <a:spcPct val="90000"/>
            </a:lnSpc>
            <a:spcBef>
              <a:spcPct val="0"/>
            </a:spcBef>
            <a:spcAft>
              <a:spcPct val="35000"/>
            </a:spcAft>
            <a:buNone/>
          </a:pPr>
          <a:endParaRPr lang="en-US" sz="2800" kern="1200" dirty="0">
            <a:solidFill>
              <a:srgbClr val="002060"/>
            </a:solidFill>
          </a:endParaRPr>
        </a:p>
        <a:p>
          <a:pPr marL="0" lvl="0" indent="0" algn="l" defTabSz="1244600">
            <a:lnSpc>
              <a:spcPct val="90000"/>
            </a:lnSpc>
            <a:spcBef>
              <a:spcPct val="0"/>
            </a:spcBef>
            <a:spcAft>
              <a:spcPct val="35000"/>
            </a:spcAft>
            <a:buNone/>
          </a:pPr>
          <a:r>
            <a:rPr lang="en-US" sz="2800" b="1" kern="1200" dirty="0">
              <a:solidFill>
                <a:srgbClr val="002060"/>
              </a:solidFill>
            </a:rPr>
            <a:t>Tertiary prevention </a:t>
          </a:r>
        </a:p>
        <a:p>
          <a:pPr marL="0" lvl="0" indent="0" algn="l" defTabSz="1244600">
            <a:lnSpc>
              <a:spcPct val="90000"/>
            </a:lnSpc>
            <a:spcBef>
              <a:spcPct val="0"/>
            </a:spcBef>
            <a:spcAft>
              <a:spcPct val="35000"/>
            </a:spcAft>
            <a:buNone/>
          </a:pPr>
          <a:r>
            <a:rPr lang="en-US" sz="2400" kern="1200" dirty="0"/>
            <a:t> </a:t>
          </a:r>
          <a:r>
            <a:rPr lang="en-US" sz="2400" kern="1200" dirty="0">
              <a:solidFill>
                <a:srgbClr val="000090"/>
              </a:solidFill>
            </a:rPr>
            <a:t>  </a:t>
          </a:r>
          <a:r>
            <a:rPr lang="en-US" sz="2400" b="1" kern="1200" dirty="0">
              <a:solidFill>
                <a:srgbClr val="000090"/>
              </a:solidFill>
            </a:rPr>
            <a:t>IVT</a:t>
          </a:r>
          <a:r>
            <a:rPr lang="en-US" sz="2400" kern="1200" dirty="0">
              <a:solidFill>
                <a:srgbClr val="000090"/>
              </a:solidFill>
            </a:rPr>
            <a:t> - </a:t>
          </a:r>
          <a:r>
            <a:rPr lang="en-US" sz="2400" b="1" kern="1200" dirty="0">
              <a:solidFill>
                <a:schemeClr val="bg2">
                  <a:lumMod val="90000"/>
                  <a:lumOff val="10000"/>
                </a:schemeClr>
              </a:solidFill>
            </a:rPr>
            <a:t>Retinal Laser photocoagulation</a:t>
          </a:r>
        </a:p>
        <a:p>
          <a:pPr marL="0" lvl="0" indent="0" algn="l" defTabSz="1244600">
            <a:lnSpc>
              <a:spcPct val="100000"/>
            </a:lnSpc>
            <a:spcBef>
              <a:spcPct val="0"/>
            </a:spcBef>
            <a:spcAft>
              <a:spcPts val="0"/>
            </a:spcAft>
            <a:buNone/>
          </a:pPr>
          <a:r>
            <a:rPr lang="en-US" sz="2400" b="1" kern="1200" dirty="0">
              <a:solidFill>
                <a:schemeClr val="bg2">
                  <a:lumMod val="90000"/>
                  <a:lumOff val="10000"/>
                </a:schemeClr>
              </a:solidFill>
            </a:rPr>
            <a:t>                       Vitrectomy</a:t>
          </a:r>
        </a:p>
        <a:p>
          <a:pPr marL="0" lvl="0" indent="0" algn="l" defTabSz="1244600">
            <a:lnSpc>
              <a:spcPct val="90000"/>
            </a:lnSpc>
            <a:spcBef>
              <a:spcPct val="0"/>
            </a:spcBef>
            <a:spcAft>
              <a:spcPct val="35000"/>
            </a:spcAft>
            <a:buNone/>
          </a:pPr>
          <a:r>
            <a:rPr lang="en-US" sz="2800" kern="1200" dirty="0"/>
            <a:t>            </a:t>
          </a:r>
        </a:p>
      </dsp:txBody>
      <dsp:txXfrm>
        <a:off x="450083" y="3892492"/>
        <a:ext cx="5851150" cy="127702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4A36D24B-C7AF-05B1-E305-201FE9EECCC3}"/>
              </a:ext>
            </a:extLst>
          </p:cNvPr>
          <p:cNvSpPr>
            <a:spLocks noGrp="1"/>
          </p:cNvSpPr>
          <p:nvPr>
            <p:ph type="hdr" sz="quarter"/>
          </p:nvPr>
        </p:nvSpPr>
        <p:spPr>
          <a:xfrm>
            <a:off x="0" y="0"/>
            <a:ext cx="2887663" cy="490538"/>
          </a:xfrm>
          <a:prstGeom prst="rect">
            <a:avLst/>
          </a:prstGeom>
        </p:spPr>
        <p:txBody>
          <a:bodyPr vert="horz" lIns="90635" tIns="45318" rIns="90635" bIns="45318" rtlCol="0"/>
          <a:lstStyle>
            <a:lvl1pPr algn="l">
              <a:defRPr sz="1200">
                <a:latin typeface="Arial" pitchFamily="34" charset="0"/>
                <a:ea typeface="+mn-ea"/>
                <a:cs typeface="+mn-cs"/>
              </a:defRPr>
            </a:lvl1pPr>
          </a:lstStyle>
          <a:p>
            <a:pPr>
              <a:defRPr/>
            </a:pPr>
            <a:endParaRPr lang="it-IT"/>
          </a:p>
        </p:txBody>
      </p:sp>
      <p:sp>
        <p:nvSpPr>
          <p:cNvPr id="3" name="Segnaposto data 2">
            <a:extLst>
              <a:ext uri="{FF2B5EF4-FFF2-40B4-BE49-F238E27FC236}">
                <a16:creationId xmlns:a16="http://schemas.microsoft.com/office/drawing/2014/main" id="{C7232F6A-0088-1151-AF79-AD313438C6C6}"/>
              </a:ext>
            </a:extLst>
          </p:cNvPr>
          <p:cNvSpPr>
            <a:spLocks noGrp="1"/>
          </p:cNvSpPr>
          <p:nvPr>
            <p:ph type="dt" sz="quarter" idx="1"/>
          </p:nvPr>
        </p:nvSpPr>
        <p:spPr>
          <a:xfrm>
            <a:off x="3773488" y="0"/>
            <a:ext cx="2887662" cy="490538"/>
          </a:xfrm>
          <a:prstGeom prst="rect">
            <a:avLst/>
          </a:prstGeom>
        </p:spPr>
        <p:txBody>
          <a:bodyPr vert="horz" wrap="square" lIns="90635" tIns="45318" rIns="90635" bIns="45318" numCol="1" anchor="t" anchorCtr="0" compatLnSpc="1">
            <a:prstTxWarp prst="textNoShape">
              <a:avLst/>
            </a:prstTxWarp>
          </a:bodyPr>
          <a:lstStyle>
            <a:lvl1pPr algn="r">
              <a:defRPr sz="1200"/>
            </a:lvl1pPr>
          </a:lstStyle>
          <a:p>
            <a:fld id="{4CE3A378-3FF8-4D43-A67C-CEB6459CF64B}" type="datetimeFigureOut">
              <a:rPr lang="it-IT" altLang="it-IT"/>
              <a:pPr/>
              <a:t>15/11/24</a:t>
            </a:fld>
            <a:endParaRPr lang="it-IT" altLang="it-IT"/>
          </a:p>
        </p:txBody>
      </p:sp>
      <p:sp>
        <p:nvSpPr>
          <p:cNvPr id="4" name="Segnaposto piè di pagina 3">
            <a:extLst>
              <a:ext uri="{FF2B5EF4-FFF2-40B4-BE49-F238E27FC236}">
                <a16:creationId xmlns:a16="http://schemas.microsoft.com/office/drawing/2014/main" id="{53942DD6-6BDF-B1F4-B3B0-99C9E25CD383}"/>
              </a:ext>
            </a:extLst>
          </p:cNvPr>
          <p:cNvSpPr>
            <a:spLocks noGrp="1"/>
          </p:cNvSpPr>
          <p:nvPr>
            <p:ph type="ftr" sz="quarter" idx="2"/>
          </p:nvPr>
        </p:nvSpPr>
        <p:spPr>
          <a:xfrm>
            <a:off x="0" y="9339263"/>
            <a:ext cx="2887663" cy="492125"/>
          </a:xfrm>
          <a:prstGeom prst="rect">
            <a:avLst/>
          </a:prstGeom>
        </p:spPr>
        <p:txBody>
          <a:bodyPr vert="horz" lIns="90635" tIns="45318" rIns="90635" bIns="45318" rtlCol="0" anchor="b"/>
          <a:lstStyle>
            <a:lvl1pPr algn="l">
              <a:defRPr sz="1200">
                <a:latin typeface="Arial" pitchFamily="34" charset="0"/>
                <a:ea typeface="+mn-ea"/>
                <a:cs typeface="+mn-cs"/>
              </a:defRPr>
            </a:lvl1pPr>
          </a:lstStyle>
          <a:p>
            <a:pPr>
              <a:defRPr/>
            </a:pPr>
            <a:endParaRPr lang="it-IT"/>
          </a:p>
        </p:txBody>
      </p:sp>
      <p:sp>
        <p:nvSpPr>
          <p:cNvPr id="5" name="Segnaposto numero diapositiva 4">
            <a:extLst>
              <a:ext uri="{FF2B5EF4-FFF2-40B4-BE49-F238E27FC236}">
                <a16:creationId xmlns:a16="http://schemas.microsoft.com/office/drawing/2014/main" id="{D53E8F5C-DD63-CFC3-1887-49CF87E87CAD}"/>
              </a:ext>
            </a:extLst>
          </p:cNvPr>
          <p:cNvSpPr>
            <a:spLocks noGrp="1"/>
          </p:cNvSpPr>
          <p:nvPr>
            <p:ph type="sldNum" sz="quarter" idx="3"/>
          </p:nvPr>
        </p:nvSpPr>
        <p:spPr>
          <a:xfrm>
            <a:off x="3773488" y="9339263"/>
            <a:ext cx="2887662" cy="492125"/>
          </a:xfrm>
          <a:prstGeom prst="rect">
            <a:avLst/>
          </a:prstGeom>
        </p:spPr>
        <p:txBody>
          <a:bodyPr vert="horz" wrap="square" lIns="90635" tIns="45318" rIns="90635" bIns="45318" numCol="1" anchor="b" anchorCtr="0" compatLnSpc="1">
            <a:prstTxWarp prst="textNoShape">
              <a:avLst/>
            </a:prstTxWarp>
          </a:bodyPr>
          <a:lstStyle>
            <a:lvl1pPr algn="r">
              <a:defRPr sz="1200"/>
            </a:lvl1pPr>
          </a:lstStyle>
          <a:p>
            <a:fld id="{403A4330-1EF3-AF46-A58D-A5EDDB7794AF}" type="slidenum">
              <a:rPr lang="it-IT" altLang="it-IT"/>
              <a:pPr/>
              <a:t>‹N›</a:t>
            </a:fld>
            <a:endParaRPr lang="it-IT"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E780773D-214C-80B9-CB31-CFFC637672B4}"/>
              </a:ext>
            </a:extLst>
          </p:cNvPr>
          <p:cNvSpPr>
            <a:spLocks noGrp="1" noChangeArrowheads="1"/>
          </p:cNvSpPr>
          <p:nvPr>
            <p:ph type="hdr" sz="quarter"/>
          </p:nvPr>
        </p:nvSpPr>
        <p:spPr bwMode="auto">
          <a:xfrm>
            <a:off x="0" y="0"/>
            <a:ext cx="2887663" cy="490538"/>
          </a:xfrm>
          <a:prstGeom prst="rect">
            <a:avLst/>
          </a:prstGeom>
          <a:noFill/>
          <a:ln w="9525">
            <a:noFill/>
            <a:miter lim="800000"/>
            <a:headEnd/>
            <a:tailEnd/>
          </a:ln>
          <a:effectLst/>
        </p:spPr>
        <p:txBody>
          <a:bodyPr vert="horz" wrap="square" lIns="90635" tIns="45318" rIns="90635" bIns="45318" numCol="1" anchor="t" anchorCtr="0" compatLnSpc="1">
            <a:prstTxWarp prst="textNoShape">
              <a:avLst/>
            </a:prstTxWarp>
          </a:bodyPr>
          <a:lstStyle>
            <a:lvl1pPr algn="l">
              <a:defRPr sz="1200">
                <a:latin typeface="Arial" pitchFamily="34" charset="0"/>
                <a:ea typeface="+mn-ea"/>
                <a:cs typeface="+mn-cs"/>
              </a:defRPr>
            </a:lvl1pPr>
          </a:lstStyle>
          <a:p>
            <a:pPr>
              <a:defRPr/>
            </a:pPr>
            <a:endParaRPr lang="it-IT"/>
          </a:p>
        </p:txBody>
      </p:sp>
      <p:sp>
        <p:nvSpPr>
          <p:cNvPr id="66563" name="Rectangle 3">
            <a:extLst>
              <a:ext uri="{FF2B5EF4-FFF2-40B4-BE49-F238E27FC236}">
                <a16:creationId xmlns:a16="http://schemas.microsoft.com/office/drawing/2014/main" id="{44C683C3-C6CD-014A-B15F-C6D5805689AF}"/>
              </a:ext>
            </a:extLst>
          </p:cNvPr>
          <p:cNvSpPr>
            <a:spLocks noGrp="1" noChangeArrowheads="1"/>
          </p:cNvSpPr>
          <p:nvPr>
            <p:ph type="dt" idx="1"/>
          </p:nvPr>
        </p:nvSpPr>
        <p:spPr bwMode="auto">
          <a:xfrm>
            <a:off x="3773488" y="0"/>
            <a:ext cx="2887662" cy="490538"/>
          </a:xfrm>
          <a:prstGeom prst="rect">
            <a:avLst/>
          </a:prstGeom>
          <a:noFill/>
          <a:ln w="9525">
            <a:noFill/>
            <a:miter lim="800000"/>
            <a:headEnd/>
            <a:tailEnd/>
          </a:ln>
          <a:effectLst/>
        </p:spPr>
        <p:txBody>
          <a:bodyPr vert="horz" wrap="square" lIns="90635" tIns="45318" rIns="90635" bIns="45318" numCol="1" anchor="t" anchorCtr="0" compatLnSpc="1">
            <a:prstTxWarp prst="textNoShape">
              <a:avLst/>
            </a:prstTxWarp>
          </a:bodyPr>
          <a:lstStyle>
            <a:lvl1pPr algn="r">
              <a:defRPr sz="1200">
                <a:latin typeface="Arial" pitchFamily="34" charset="0"/>
                <a:ea typeface="+mn-ea"/>
                <a:cs typeface="+mn-cs"/>
              </a:defRPr>
            </a:lvl1pPr>
          </a:lstStyle>
          <a:p>
            <a:pPr>
              <a:defRPr/>
            </a:pPr>
            <a:endParaRPr lang="it-IT"/>
          </a:p>
        </p:txBody>
      </p:sp>
      <p:sp>
        <p:nvSpPr>
          <p:cNvPr id="15364" name="Rectangle 4">
            <a:extLst>
              <a:ext uri="{FF2B5EF4-FFF2-40B4-BE49-F238E27FC236}">
                <a16:creationId xmlns:a16="http://schemas.microsoft.com/office/drawing/2014/main" id="{4CB90220-1BD1-ACCD-006E-0D408AE5C040}"/>
              </a:ext>
            </a:extLst>
          </p:cNvPr>
          <p:cNvSpPr>
            <a:spLocks noGrp="1" noRot="1" noChangeAspect="1" noChangeArrowheads="1" noTextEdit="1"/>
          </p:cNvSpPr>
          <p:nvPr>
            <p:ph type="sldImg" idx="2"/>
          </p:nvPr>
        </p:nvSpPr>
        <p:spPr bwMode="auto">
          <a:xfrm>
            <a:off x="874713" y="738188"/>
            <a:ext cx="4913312" cy="36861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5" name="Rectangle 5">
            <a:extLst>
              <a:ext uri="{FF2B5EF4-FFF2-40B4-BE49-F238E27FC236}">
                <a16:creationId xmlns:a16="http://schemas.microsoft.com/office/drawing/2014/main" id="{75CEE525-D00C-8500-C4D2-7BD6075D06B7}"/>
              </a:ext>
            </a:extLst>
          </p:cNvPr>
          <p:cNvSpPr>
            <a:spLocks noGrp="1" noChangeArrowheads="1"/>
          </p:cNvSpPr>
          <p:nvPr>
            <p:ph type="body" sz="quarter" idx="3"/>
          </p:nvPr>
        </p:nvSpPr>
        <p:spPr bwMode="auto">
          <a:xfrm>
            <a:off x="665163" y="4670425"/>
            <a:ext cx="5332412" cy="4424363"/>
          </a:xfrm>
          <a:prstGeom prst="rect">
            <a:avLst/>
          </a:prstGeom>
          <a:noFill/>
          <a:ln w="9525">
            <a:noFill/>
            <a:miter lim="800000"/>
            <a:headEnd/>
            <a:tailEnd/>
          </a:ln>
          <a:effectLst/>
        </p:spPr>
        <p:txBody>
          <a:bodyPr vert="horz" wrap="square" lIns="90635" tIns="45318" rIns="90635" bIns="45318"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6566" name="Rectangle 6">
            <a:extLst>
              <a:ext uri="{FF2B5EF4-FFF2-40B4-BE49-F238E27FC236}">
                <a16:creationId xmlns:a16="http://schemas.microsoft.com/office/drawing/2014/main" id="{99AA9B8D-F0CF-359B-4E29-CBD012B98191}"/>
              </a:ext>
            </a:extLst>
          </p:cNvPr>
          <p:cNvSpPr>
            <a:spLocks noGrp="1" noChangeArrowheads="1"/>
          </p:cNvSpPr>
          <p:nvPr>
            <p:ph type="ftr" sz="quarter" idx="4"/>
          </p:nvPr>
        </p:nvSpPr>
        <p:spPr bwMode="auto">
          <a:xfrm>
            <a:off x="0" y="9339263"/>
            <a:ext cx="2887663" cy="492125"/>
          </a:xfrm>
          <a:prstGeom prst="rect">
            <a:avLst/>
          </a:prstGeom>
          <a:noFill/>
          <a:ln w="9525">
            <a:noFill/>
            <a:miter lim="800000"/>
            <a:headEnd/>
            <a:tailEnd/>
          </a:ln>
          <a:effectLst/>
        </p:spPr>
        <p:txBody>
          <a:bodyPr vert="horz" wrap="square" lIns="90635" tIns="45318" rIns="90635" bIns="45318" numCol="1" anchor="b" anchorCtr="0" compatLnSpc="1">
            <a:prstTxWarp prst="textNoShape">
              <a:avLst/>
            </a:prstTxWarp>
          </a:bodyPr>
          <a:lstStyle>
            <a:lvl1pPr algn="l">
              <a:defRPr sz="1200">
                <a:latin typeface="Arial" pitchFamily="34" charset="0"/>
                <a:ea typeface="+mn-ea"/>
                <a:cs typeface="+mn-cs"/>
              </a:defRPr>
            </a:lvl1pPr>
          </a:lstStyle>
          <a:p>
            <a:pPr>
              <a:defRPr/>
            </a:pPr>
            <a:endParaRPr lang="it-IT"/>
          </a:p>
        </p:txBody>
      </p:sp>
      <p:sp>
        <p:nvSpPr>
          <p:cNvPr id="66567" name="Rectangle 7">
            <a:extLst>
              <a:ext uri="{FF2B5EF4-FFF2-40B4-BE49-F238E27FC236}">
                <a16:creationId xmlns:a16="http://schemas.microsoft.com/office/drawing/2014/main" id="{60DE9FBF-6E24-7891-38AF-6B53BC2B54D1}"/>
              </a:ext>
            </a:extLst>
          </p:cNvPr>
          <p:cNvSpPr>
            <a:spLocks noGrp="1" noChangeArrowheads="1"/>
          </p:cNvSpPr>
          <p:nvPr>
            <p:ph type="sldNum" sz="quarter" idx="5"/>
          </p:nvPr>
        </p:nvSpPr>
        <p:spPr bwMode="auto">
          <a:xfrm>
            <a:off x="3773488" y="9339263"/>
            <a:ext cx="2887662" cy="492125"/>
          </a:xfrm>
          <a:prstGeom prst="rect">
            <a:avLst/>
          </a:prstGeom>
          <a:noFill/>
          <a:ln w="9525">
            <a:noFill/>
            <a:miter lim="800000"/>
            <a:headEnd/>
            <a:tailEnd/>
          </a:ln>
          <a:effectLst/>
        </p:spPr>
        <p:txBody>
          <a:bodyPr vert="horz" wrap="square" lIns="90635" tIns="45318" rIns="90635" bIns="45318" numCol="1" anchor="b" anchorCtr="0" compatLnSpc="1">
            <a:prstTxWarp prst="textNoShape">
              <a:avLst/>
            </a:prstTxWarp>
          </a:bodyPr>
          <a:lstStyle>
            <a:lvl1pPr algn="r">
              <a:defRPr sz="1200"/>
            </a:lvl1pPr>
          </a:lstStyle>
          <a:p>
            <a:fld id="{A4052628-577B-7243-A4D7-F6422A128E34}"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26838B27-5720-0601-E38C-320D079A2CE3}"/>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DD1B085E-01E0-9A7B-E0B8-09F0BDB647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ea typeface="ＭＳ Ｐゴシック" panose="020B0600070205080204" pitchFamily="34" charset="-128"/>
              </a:rPr>
              <a:t>I fotorecettori trasformano l</a:t>
            </a:r>
            <a:r>
              <a:rPr lang="ja-JP" altLang="it-IT">
                <a:ea typeface="ＭＳ Ｐゴシック" panose="020B0600070205080204" pitchFamily="34" charset="-128"/>
              </a:rPr>
              <a:t>’</a:t>
            </a:r>
            <a:r>
              <a:rPr lang="it-IT" altLang="ja-JP">
                <a:ea typeface="ＭＳ Ｐゴシック" panose="020B0600070205080204" pitchFamily="34" charset="-128"/>
              </a:rPr>
              <a:t>impulso luminoso in un segnale nervoso, che è poi trasmesso alle cellule degli strati più interni per successive elaborazioni. La catena retinica termina con le cellule ganglionari i cui assoni convergono nel nervo ottico e trasmettono l</a:t>
            </a:r>
            <a:r>
              <a:rPr lang="ja-JP" altLang="it-IT">
                <a:ea typeface="ＭＳ Ｐゴシック" panose="020B0600070205080204" pitchFamily="34" charset="-128"/>
              </a:rPr>
              <a:t>’</a:t>
            </a:r>
            <a:r>
              <a:rPr lang="it-IT" altLang="ja-JP">
                <a:ea typeface="ＭＳ Ｐゴシック" panose="020B0600070205080204" pitchFamily="34" charset="-128"/>
              </a:rPr>
              <a:t>informazione visiva al cervello.</a:t>
            </a:r>
            <a:endParaRPr lang="it-IT" altLang="it-IT">
              <a:ea typeface="ＭＳ Ｐゴシック" panose="020B0600070205080204" pitchFamily="34" charset="-128"/>
            </a:endParaRPr>
          </a:p>
        </p:txBody>
      </p:sp>
    </p:spTree>
    <p:extLst>
      <p:ext uri="{BB962C8B-B14F-4D97-AF65-F5344CB8AC3E}">
        <p14:creationId xmlns:p14="http://schemas.microsoft.com/office/powerpoint/2010/main" val="527217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F7426E-2AD9-5441-9A23-BEFE95B4BBB4}" type="slidenum">
              <a:rPr lang="it-IT" smtClean="0"/>
              <a:pPr/>
              <a:t>15</a:t>
            </a:fld>
            <a:endParaRPr lang="it-IT"/>
          </a:p>
        </p:txBody>
      </p:sp>
    </p:spTree>
    <p:extLst>
      <p:ext uri="{BB962C8B-B14F-4D97-AF65-F5344CB8AC3E}">
        <p14:creationId xmlns:p14="http://schemas.microsoft.com/office/powerpoint/2010/main" val="1857863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E55A8F-845F-C94C-8039-F274B192CA4F}" type="slidenum">
              <a:rPr lang="it-IT"/>
              <a:pPr>
                <a:defRPr/>
              </a:pPr>
              <a:t>16</a:t>
            </a:fld>
            <a:endParaRPr lang="it-IT"/>
          </a:p>
        </p:txBody>
      </p:sp>
      <p:sp>
        <p:nvSpPr>
          <p:cNvPr id="244738" name="Rectangle 2"/>
          <p:cNvSpPr>
            <a:spLocks noGrp="1" noRot="1" noChangeAspect="1" noChangeArrowheads="1" noTextEdit="1"/>
          </p:cNvSpPr>
          <p:nvPr>
            <p:ph type="sldImg"/>
          </p:nvPr>
        </p:nvSpPr>
        <p:spPr>
          <a:xfrm>
            <a:off x="1144588" y="685800"/>
            <a:ext cx="4572000" cy="3429000"/>
          </a:xfrm>
          <a:solidFill>
            <a:srgbClr val="FFFFFF"/>
          </a:solidFill>
          <a:ln/>
          <a:extLst>
            <a:ext uri="{FAA26D3D-D897-4be2-8F04-BA451C77F1D7}">
              <ma14:placeholderFlag xmlns:ma14="http://schemas.microsoft.com/office/mac/drawingml/2011/main" xmlns="" val="1"/>
            </a:ext>
          </a:extLst>
        </p:spPr>
      </p:sp>
      <p:sp>
        <p:nvSpPr>
          <p:cNvPr id="244739" name="Rectangle 3"/>
          <p:cNvSpPr>
            <a:spLocks noGrp="1" noChangeArrowheads="1"/>
          </p:cNvSpPr>
          <p:nvPr>
            <p:ph type="body" idx="1"/>
          </p:nvPr>
        </p:nvSpPr>
        <p:spPr>
          <a:xfrm>
            <a:off x="685958" y="4342722"/>
            <a:ext cx="5486084" cy="4114951"/>
          </a:xfrm>
          <a:solidFill>
            <a:srgbClr val="FFFFFF"/>
          </a:solidFill>
          <a:ln>
            <a:solidFill>
              <a:srgbClr val="000000"/>
            </a:solidFill>
            <a:miter lim="800000"/>
            <a:headEnd/>
            <a:tailEnd/>
          </a:ln>
        </p:spPr>
        <p:txBody>
          <a:bodyPr lIns="89722" tIns="44862" rIns="89722" bIns="44862"/>
          <a:lstStyle/>
          <a:p>
            <a:pPr>
              <a:defRPr/>
            </a:pPr>
            <a:r>
              <a:rPr lang="en-US" dirty="0">
                <a:cs typeface="+mn-cs"/>
              </a:rPr>
              <a:t>This slide contains a list of anatomical changes that have been associated with diabetic macular edema (DME). They are purposely arranged in random fashion due to the intricate and nonlinear interactions that take place. This is by no means a comprehensive or exhaustive list. There is much research being conducted in this field that is advancing our understanding of these interactions.</a:t>
            </a:r>
          </a:p>
          <a:p>
            <a:pPr>
              <a:defRPr/>
            </a:pPr>
            <a:r>
              <a:rPr lang="en-US" dirty="0">
                <a:cs typeface="+mn-cs"/>
              </a:rPr>
              <a:t>At the time of publication there is scientific evidence to support these anatomical changes, their involvement in the etiology of DME, and the effect that glucocorticoid have on such changes. Much of this evidence is referenced in slides 19 through 22.</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09B901AC-4AF2-4289-6F95-5D3A97D48B9E}"/>
              </a:ext>
            </a:extLst>
          </p:cNvPr>
          <p:cNvSpPr>
            <a:spLocks noGrp="1" noRot="1" noChangeAspect="1" noChangeArrowheads="1" noTextEdit="1"/>
          </p:cNvSpPr>
          <p:nvPr>
            <p:ph type="sldImg"/>
          </p:nvPr>
        </p:nvSpPr>
        <p:spPr>
          <a:ln/>
        </p:spPr>
      </p:sp>
      <p:sp>
        <p:nvSpPr>
          <p:cNvPr id="36866" name="Rectangle 3">
            <a:extLst>
              <a:ext uri="{FF2B5EF4-FFF2-40B4-BE49-F238E27FC236}">
                <a16:creationId xmlns:a16="http://schemas.microsoft.com/office/drawing/2014/main" id="{DE4F3A74-7F0C-E911-2B3F-9205AA4EE4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ea typeface="ＭＳ Ｐゴシック" panose="020B0600070205080204" pitchFamily="34" charset="-128"/>
            </a:endParaRPr>
          </a:p>
        </p:txBody>
      </p:sp>
    </p:spTree>
    <p:extLst>
      <p:ext uri="{BB962C8B-B14F-4D97-AF65-F5344CB8AC3E}">
        <p14:creationId xmlns:p14="http://schemas.microsoft.com/office/powerpoint/2010/main" val="2000627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C47B6070-D5D3-629C-BDD9-11F1AC864285}"/>
              </a:ext>
            </a:extLst>
          </p:cNvPr>
          <p:cNvSpPr>
            <a:spLocks noGrp="1" noRot="1" noChangeAspect="1" noTextEdit="1"/>
          </p:cNvSpPr>
          <p:nvPr>
            <p:ph type="sldImg"/>
          </p:nvPr>
        </p:nvSpPr>
        <p:spPr>
          <a:ln/>
        </p:spPr>
      </p:sp>
      <p:sp>
        <p:nvSpPr>
          <p:cNvPr id="50178" name="Notes Placeholder 2">
            <a:extLst>
              <a:ext uri="{FF2B5EF4-FFF2-40B4-BE49-F238E27FC236}">
                <a16:creationId xmlns:a16="http://schemas.microsoft.com/office/drawing/2014/main" id="{07C00442-C4B2-D773-32D1-A04CF75C1C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E" altLang="it-IT">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id="{F21E350F-BE28-0A93-1446-0C617907A7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C5CE2CB-05E0-904D-9244-882F45794551}" type="slidenum">
              <a:rPr lang="en-US" altLang="it-IT" sz="1200"/>
              <a:pPr eaLnBrk="1" hangingPunct="1"/>
              <a:t>20</a:t>
            </a:fld>
            <a:endParaRPr lang="en-US" altLang="it-IT"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Text Box 2">
            <a:extLst>
              <a:ext uri="{FF2B5EF4-FFF2-40B4-BE49-F238E27FC236}">
                <a16:creationId xmlns:a16="http://schemas.microsoft.com/office/drawing/2014/main" id="{AEDBB435-E624-CD8C-E736-9690B49F8EB4}"/>
              </a:ext>
            </a:extLst>
          </p:cNvPr>
          <p:cNvSpPr txBox="1">
            <a:spLocks noChangeArrowheads="1"/>
          </p:cNvSpPr>
          <p:nvPr/>
        </p:nvSpPr>
        <p:spPr bwMode="auto">
          <a:xfrm>
            <a:off x="1109663" y="688975"/>
            <a:ext cx="4443412" cy="3451225"/>
          </a:xfrm>
          <a:prstGeom prst="rect">
            <a:avLst/>
          </a:prstGeom>
          <a:solidFill>
            <a:srgbClr val="FFFFFF"/>
          </a:solidFill>
          <a:ln w="9525">
            <a:solidFill>
              <a:srgbClr val="000000"/>
            </a:solidFill>
            <a:miter lim="800000"/>
            <a:headEnd/>
            <a:tailEnd/>
          </a:ln>
        </p:spPr>
        <p:txBody>
          <a:bodyPr wrap="none" lIns="90635" tIns="45318" rIns="90635" bIns="45318"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endParaRPr lang="it-IT" altLang="it-IT" sz="1800"/>
          </a:p>
        </p:txBody>
      </p:sp>
      <p:sp>
        <p:nvSpPr>
          <p:cNvPr id="52227" name="Rectangle 3">
            <a:extLst>
              <a:ext uri="{FF2B5EF4-FFF2-40B4-BE49-F238E27FC236}">
                <a16:creationId xmlns:a16="http://schemas.microsoft.com/office/drawing/2014/main" id="{855A97D6-8A5F-AAAF-BA7A-18FE48FFA7CD}"/>
              </a:ext>
            </a:extLst>
          </p:cNvPr>
          <p:cNvSpPr>
            <a:spLocks noGrp="1" noChangeArrowheads="1"/>
          </p:cNvSpPr>
          <p:nvPr>
            <p:ph type="body"/>
          </p:nvPr>
        </p:nvSpPr>
        <p:spPr>
          <a:xfrm>
            <a:off x="665163" y="4370388"/>
            <a:ext cx="5332412" cy="414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76DE6699-0906-F045-84F4-9ECC9E2AB389}"/>
              </a:ext>
            </a:extLst>
          </p:cNvPr>
          <p:cNvSpPr txBox="1">
            <a:spLocks noGrp="1" noChangeArrowheads="1"/>
          </p:cNvSpPr>
          <p:nvPr/>
        </p:nvSpPr>
        <p:spPr bwMode="auto">
          <a:xfrm>
            <a:off x="3773488" y="9339263"/>
            <a:ext cx="28876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35" tIns="45318" rIns="90635" bIns="4531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A8BBCBC3-A3C0-9B4B-BD0B-FC82A108C43C}" type="slidenum">
              <a:rPr lang="it-IT" altLang="it-IT" sz="1200">
                <a:latin typeface="Times New Roman" panose="02020603050405020304" pitchFamily="18" charset="0"/>
              </a:rPr>
              <a:pPr algn="r" eaLnBrk="1" hangingPunct="1"/>
              <a:t>24</a:t>
            </a:fld>
            <a:endParaRPr lang="it-IT" altLang="it-IT" sz="1200">
              <a:latin typeface="Times New Roman" panose="02020603050405020304" pitchFamily="18" charset="0"/>
            </a:endParaRPr>
          </a:p>
        </p:txBody>
      </p:sp>
      <p:sp>
        <p:nvSpPr>
          <p:cNvPr id="46083" name="Rectangle 2">
            <a:extLst>
              <a:ext uri="{FF2B5EF4-FFF2-40B4-BE49-F238E27FC236}">
                <a16:creationId xmlns:a16="http://schemas.microsoft.com/office/drawing/2014/main" id="{7A9D520B-62C4-E80D-BCF0-9C27D9BAC324}"/>
              </a:ext>
            </a:extLst>
          </p:cNvPr>
          <p:cNvSpPr>
            <a:spLocks noGrp="1" noRot="1" noChangeAspect="1" noChangeArrowheads="1" noTextEdit="1"/>
          </p:cNvSpPr>
          <p:nvPr>
            <p:ph type="sldImg"/>
          </p:nvPr>
        </p:nvSpPr>
        <p:spPr>
          <a:xfrm>
            <a:off x="873125" y="747713"/>
            <a:ext cx="4910138" cy="3683000"/>
          </a:xfrm>
          <a:ln/>
        </p:spPr>
      </p:sp>
      <p:sp>
        <p:nvSpPr>
          <p:cNvPr id="46084" name="Rectangle 3">
            <a:extLst>
              <a:ext uri="{FF2B5EF4-FFF2-40B4-BE49-F238E27FC236}">
                <a16:creationId xmlns:a16="http://schemas.microsoft.com/office/drawing/2014/main" id="{A63191D8-E026-550E-2C41-45C37FADED14}"/>
              </a:ext>
            </a:extLst>
          </p:cNvPr>
          <p:cNvSpPr>
            <a:spLocks noGrp="1" noChangeArrowheads="1"/>
          </p:cNvSpPr>
          <p:nvPr>
            <p:ph type="body" idx="1"/>
          </p:nvPr>
        </p:nvSpPr>
        <p:spPr>
          <a:xfrm>
            <a:off x="665163" y="4670425"/>
            <a:ext cx="5329237" cy="4341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E29D2377-0BAF-ADE6-56F8-BAC20614A111}"/>
              </a:ext>
            </a:extLst>
          </p:cNvPr>
          <p:cNvSpPr>
            <a:spLocks noGrp="1" noRot="1" noChangeAspect="1" noChangeArrowheads="1" noTextEdit="1"/>
          </p:cNvSpPr>
          <p:nvPr>
            <p:ph type="sldImg"/>
          </p:nvPr>
        </p:nvSpPr>
        <p:spPr>
          <a:ln/>
        </p:spPr>
      </p:sp>
      <p:sp>
        <p:nvSpPr>
          <p:cNvPr id="48130" name="Rectangle 3">
            <a:extLst>
              <a:ext uri="{FF2B5EF4-FFF2-40B4-BE49-F238E27FC236}">
                <a16:creationId xmlns:a16="http://schemas.microsoft.com/office/drawing/2014/main" id="{03931D0E-58B7-6C7D-FA21-C07CF42C59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r>
              <a:rPr lang="it-IT" sz="1200" dirty="0" err="1"/>
              <a:t>Fluorescein</a:t>
            </a:r>
            <a:r>
              <a:rPr lang="it-IT" sz="1200" dirty="0"/>
              <a:t> </a:t>
            </a:r>
            <a:r>
              <a:rPr lang="it-IT" sz="1200" dirty="0" err="1"/>
              <a:t>angiography</a:t>
            </a:r>
            <a:endParaRPr lang="it-IT" sz="1200" dirty="0"/>
          </a:p>
          <a:p>
            <a:pPr marL="0" indent="0">
              <a:buNone/>
            </a:pPr>
            <a:r>
              <a:rPr lang="it-IT" sz="1200" dirty="0" err="1"/>
              <a:t>Fluorescein</a:t>
            </a:r>
            <a:r>
              <a:rPr lang="it-IT" sz="1200" dirty="0"/>
              <a:t> </a:t>
            </a:r>
            <a:r>
              <a:rPr lang="it-IT" sz="1200" dirty="0" err="1"/>
              <a:t>angiography</a:t>
            </a:r>
            <a:r>
              <a:rPr lang="it-IT" sz="1200" dirty="0"/>
              <a:t> (FA) </a:t>
            </a:r>
            <a:r>
              <a:rPr lang="it-IT" sz="1200" dirty="0" err="1"/>
              <a:t>is</a:t>
            </a:r>
            <a:r>
              <a:rPr lang="it-IT" sz="1200" dirty="0"/>
              <a:t> the </a:t>
            </a:r>
            <a:r>
              <a:rPr lang="it-IT" sz="1200" dirty="0" err="1"/>
              <a:t>current</a:t>
            </a:r>
            <a:r>
              <a:rPr lang="it-IT" sz="1200" dirty="0"/>
              <a:t> </a:t>
            </a:r>
            <a:r>
              <a:rPr lang="it-IT" sz="1200" dirty="0" err="1"/>
              <a:t>gold</a:t>
            </a:r>
            <a:r>
              <a:rPr lang="it-IT" sz="1200" dirty="0"/>
              <a:t> standard</a:t>
            </a:r>
          </a:p>
          <a:p>
            <a:pPr marL="0" indent="0">
              <a:buNone/>
            </a:pPr>
            <a:r>
              <a:rPr lang="it-IT" sz="1200" dirty="0"/>
              <a:t>for </a:t>
            </a:r>
            <a:r>
              <a:rPr lang="it-IT" sz="1200" dirty="0" err="1"/>
              <a:t>visualizing</a:t>
            </a:r>
            <a:r>
              <a:rPr lang="it-IT" sz="1200" dirty="0"/>
              <a:t> </a:t>
            </a:r>
            <a:r>
              <a:rPr lang="it-IT" sz="1200" dirty="0" err="1"/>
              <a:t>retinal</a:t>
            </a:r>
            <a:r>
              <a:rPr lang="it-IT" sz="1200" dirty="0"/>
              <a:t> </a:t>
            </a:r>
            <a:r>
              <a:rPr lang="it-IT" sz="1200" dirty="0" err="1"/>
              <a:t>vasculature</a:t>
            </a:r>
            <a:r>
              <a:rPr lang="it-IT" sz="1200" dirty="0"/>
              <a:t> in vivo </a:t>
            </a:r>
            <a:r>
              <a:rPr lang="it-IT" sz="1200" dirty="0" err="1"/>
              <a:t>that</a:t>
            </a:r>
            <a:r>
              <a:rPr lang="it-IT" sz="1200" dirty="0"/>
              <a:t> </a:t>
            </a:r>
            <a:r>
              <a:rPr lang="it-IT" sz="1200" dirty="0" err="1"/>
              <a:t>has</a:t>
            </a:r>
            <a:endParaRPr lang="it-IT" sz="1200" dirty="0"/>
          </a:p>
          <a:p>
            <a:pPr marL="0" indent="0">
              <a:buNone/>
            </a:pPr>
            <a:r>
              <a:rPr lang="it-IT" sz="1200" dirty="0" err="1"/>
              <a:t>been</a:t>
            </a:r>
            <a:r>
              <a:rPr lang="it-IT" sz="1200" dirty="0"/>
              <a:t> </a:t>
            </a:r>
            <a:r>
              <a:rPr lang="it-IT" sz="1200" dirty="0" err="1"/>
              <a:t>used</a:t>
            </a:r>
            <a:r>
              <a:rPr lang="it-IT" sz="1200" dirty="0"/>
              <a:t> for over 30years to </a:t>
            </a:r>
            <a:r>
              <a:rPr lang="it-IT" sz="1200" dirty="0" err="1"/>
              <a:t>assess</a:t>
            </a:r>
            <a:r>
              <a:rPr lang="it-IT" sz="1200" dirty="0"/>
              <a:t> </a:t>
            </a:r>
            <a:r>
              <a:rPr lang="it-IT" sz="1200" dirty="0" err="1"/>
              <a:t>chorioretinal</a:t>
            </a:r>
            <a:endParaRPr lang="it-IT" sz="1200" dirty="0"/>
          </a:p>
          <a:p>
            <a:pPr marL="0" indent="0">
              <a:buNone/>
            </a:pPr>
            <a:r>
              <a:rPr lang="it-IT" sz="1200" dirty="0"/>
              <a:t>disorders.28 </a:t>
            </a:r>
            <a:r>
              <a:rPr lang="it-IT" sz="1200" dirty="0" err="1"/>
              <a:t>It</a:t>
            </a:r>
            <a:r>
              <a:rPr lang="it-IT" sz="1200" dirty="0"/>
              <a:t> </a:t>
            </a:r>
            <a:r>
              <a:rPr lang="it-IT" sz="1200" dirty="0" err="1"/>
              <a:t>enables</a:t>
            </a:r>
            <a:r>
              <a:rPr lang="it-IT" sz="1200" dirty="0"/>
              <a:t> the </a:t>
            </a:r>
            <a:r>
              <a:rPr lang="it-IT" sz="1200" dirty="0" err="1"/>
              <a:t>staging</a:t>
            </a:r>
            <a:r>
              <a:rPr lang="it-IT" sz="1200" dirty="0"/>
              <a:t> of DR, </a:t>
            </a:r>
            <a:r>
              <a:rPr lang="it-IT" sz="1200" dirty="0" err="1"/>
              <a:t>visualization</a:t>
            </a:r>
            <a:endParaRPr lang="it-IT" sz="1200" dirty="0"/>
          </a:p>
          <a:p>
            <a:pPr marL="0" indent="0">
              <a:buNone/>
            </a:pPr>
            <a:r>
              <a:rPr lang="it-IT" sz="1200" dirty="0"/>
              <a:t>of PDR, </a:t>
            </a:r>
            <a:r>
              <a:rPr lang="it-IT" sz="1200" dirty="0" err="1"/>
              <a:t>areas</a:t>
            </a:r>
            <a:r>
              <a:rPr lang="it-IT" sz="1200" dirty="0"/>
              <a:t> of non-</a:t>
            </a:r>
            <a:r>
              <a:rPr lang="it-IT" sz="1200" dirty="0" err="1"/>
              <a:t>perfusion</a:t>
            </a:r>
            <a:r>
              <a:rPr lang="it-IT" sz="1200" dirty="0"/>
              <a:t>, IRMA, macular</a:t>
            </a:r>
          </a:p>
          <a:p>
            <a:pPr marL="0" indent="0">
              <a:buNone/>
            </a:pPr>
            <a:r>
              <a:rPr lang="it-IT" sz="1200" dirty="0" err="1"/>
              <a:t>oedema</a:t>
            </a:r>
            <a:r>
              <a:rPr lang="it-IT" sz="1200" dirty="0"/>
              <a:t>, </a:t>
            </a:r>
            <a:r>
              <a:rPr lang="it-IT" sz="1200" dirty="0" err="1"/>
              <a:t>ischaemia</a:t>
            </a:r>
            <a:r>
              <a:rPr lang="it-IT" sz="1200" dirty="0"/>
              <a:t> and </a:t>
            </a:r>
            <a:r>
              <a:rPr lang="it-IT" sz="1200" dirty="0" err="1"/>
              <a:t>microaneurysms</a:t>
            </a:r>
            <a:r>
              <a:rPr lang="it-IT" sz="1200" dirty="0"/>
              <a:t>. </a:t>
            </a:r>
            <a:r>
              <a:rPr lang="it-IT" sz="1200" dirty="0" err="1"/>
              <a:t>It</a:t>
            </a:r>
            <a:r>
              <a:rPr lang="it-IT" sz="1200" dirty="0"/>
              <a:t> can </a:t>
            </a:r>
            <a:r>
              <a:rPr lang="it-IT" sz="1200" dirty="0" err="1"/>
              <a:t>also</a:t>
            </a:r>
            <a:endParaRPr lang="it-IT" sz="1200" dirty="0"/>
          </a:p>
          <a:p>
            <a:pPr marL="0" indent="0">
              <a:buNone/>
            </a:pPr>
            <a:r>
              <a:rPr lang="it-IT" sz="1200" dirty="0" err="1"/>
              <a:t>identify</a:t>
            </a:r>
            <a:r>
              <a:rPr lang="it-IT" sz="1200" dirty="0"/>
              <a:t> the source of </a:t>
            </a:r>
            <a:r>
              <a:rPr lang="it-IT" sz="1200" dirty="0" err="1"/>
              <a:t>fluorescein</a:t>
            </a:r>
            <a:r>
              <a:rPr lang="it-IT" sz="1200" dirty="0"/>
              <a:t> </a:t>
            </a:r>
            <a:r>
              <a:rPr lang="it-IT" sz="1200" dirty="0" err="1"/>
              <a:t>leakage</a:t>
            </a:r>
            <a:r>
              <a:rPr lang="it-IT" sz="1200" dirty="0"/>
              <a:t> for macular</a:t>
            </a:r>
          </a:p>
          <a:p>
            <a:pPr marL="0" indent="0">
              <a:buNone/>
            </a:pPr>
            <a:r>
              <a:rPr lang="it-IT" sz="1200" dirty="0"/>
              <a:t>laser treatment and to monitor treatment </a:t>
            </a:r>
            <a:r>
              <a:rPr lang="it-IT" sz="1200" dirty="0" err="1"/>
              <a:t>response</a:t>
            </a:r>
            <a:r>
              <a:rPr lang="it-IT" sz="1200" dirty="0"/>
              <a:t> to</a:t>
            </a:r>
          </a:p>
          <a:p>
            <a:pPr marL="0" indent="0">
              <a:buNone/>
            </a:pPr>
            <a:r>
              <a:rPr lang="it-IT" sz="1200" dirty="0"/>
              <a:t>anti-VEGF therapy.29 </a:t>
            </a:r>
            <a:r>
              <a:rPr lang="it-IT" sz="1200" dirty="0" err="1"/>
              <a:t>Widefield</a:t>
            </a:r>
            <a:r>
              <a:rPr lang="it-IT" sz="1200" dirty="0"/>
              <a:t> </a:t>
            </a:r>
            <a:r>
              <a:rPr lang="it-IT" sz="1200" dirty="0" err="1"/>
              <a:t>imaging</a:t>
            </a:r>
            <a:r>
              <a:rPr lang="it-IT" sz="1200" dirty="0"/>
              <a:t> </a:t>
            </a:r>
            <a:r>
              <a:rPr lang="it-IT" sz="1200" dirty="0" err="1"/>
              <a:t>has</a:t>
            </a:r>
            <a:r>
              <a:rPr lang="it-IT" sz="1200" dirty="0"/>
              <a:t> a </a:t>
            </a:r>
            <a:r>
              <a:rPr lang="it-IT" sz="1200" dirty="0" err="1"/>
              <a:t>larger</a:t>
            </a:r>
            <a:endParaRPr lang="it-IT" sz="1200" dirty="0"/>
          </a:p>
          <a:p>
            <a:pPr marL="0" indent="0">
              <a:buNone/>
            </a:pPr>
            <a:r>
              <a:rPr lang="it-IT" sz="1200" dirty="0" err="1"/>
              <a:t>field</a:t>
            </a:r>
            <a:r>
              <a:rPr lang="it-IT" sz="1200" dirty="0"/>
              <a:t> of </a:t>
            </a:r>
            <a:r>
              <a:rPr lang="it-IT" sz="1200" dirty="0" err="1"/>
              <a:t>view</a:t>
            </a:r>
            <a:r>
              <a:rPr lang="it-IT" sz="1200" dirty="0"/>
              <a:t> </a:t>
            </a:r>
            <a:r>
              <a:rPr lang="it-IT" sz="1200" dirty="0" err="1"/>
              <a:t>compared</a:t>
            </a:r>
            <a:r>
              <a:rPr lang="it-IT" sz="1200" dirty="0"/>
              <a:t> with the 7 standard </a:t>
            </a:r>
            <a:r>
              <a:rPr lang="it-IT" sz="1200" dirty="0" err="1"/>
              <a:t>view</a:t>
            </a:r>
            <a:r>
              <a:rPr lang="it-IT" sz="1200" dirty="0"/>
              <a:t> and</a:t>
            </a:r>
          </a:p>
          <a:p>
            <a:pPr marL="0" indent="0">
              <a:buNone/>
            </a:pPr>
            <a:r>
              <a:rPr lang="it-IT" sz="1200" dirty="0" err="1"/>
              <a:t>is</a:t>
            </a:r>
            <a:r>
              <a:rPr lang="it-IT" sz="1200" dirty="0"/>
              <a:t> </a:t>
            </a:r>
            <a:r>
              <a:rPr lang="it-IT" sz="1200" dirty="0" err="1"/>
              <a:t>defined</a:t>
            </a:r>
            <a:r>
              <a:rPr lang="it-IT" sz="1200" dirty="0"/>
              <a:t> by a 200 </a:t>
            </a:r>
            <a:r>
              <a:rPr lang="it-IT" sz="1200" dirty="0" err="1"/>
              <a:t>degree</a:t>
            </a:r>
            <a:r>
              <a:rPr lang="it-IT" sz="1200" dirty="0"/>
              <a:t> </a:t>
            </a:r>
            <a:r>
              <a:rPr lang="it-IT" sz="1200" dirty="0" err="1"/>
              <a:t>view</a:t>
            </a:r>
            <a:r>
              <a:rPr lang="it-IT" sz="1200" dirty="0"/>
              <a:t> of the </a:t>
            </a:r>
            <a:r>
              <a:rPr lang="it-IT" sz="1200" dirty="0" err="1"/>
              <a:t>posterior</a:t>
            </a:r>
            <a:r>
              <a:rPr lang="it-IT" sz="1200" dirty="0"/>
              <a:t> pole</a:t>
            </a:r>
          </a:p>
          <a:p>
            <a:pPr marL="0" indent="0">
              <a:buNone/>
            </a:pPr>
            <a:r>
              <a:rPr lang="it-IT" sz="1200" dirty="0" err="1"/>
              <a:t>that</a:t>
            </a:r>
            <a:r>
              <a:rPr lang="it-IT" sz="1200" dirty="0"/>
              <a:t> can </a:t>
            </a:r>
            <a:r>
              <a:rPr lang="it-IT" sz="1200" dirty="0" err="1"/>
              <a:t>detect</a:t>
            </a:r>
            <a:r>
              <a:rPr lang="it-IT" sz="1200" dirty="0"/>
              <a:t> more </a:t>
            </a:r>
            <a:r>
              <a:rPr lang="it-IT" sz="1200" dirty="0" err="1"/>
              <a:t>retinal</a:t>
            </a:r>
            <a:r>
              <a:rPr lang="it-IT" sz="1200" dirty="0"/>
              <a:t> </a:t>
            </a:r>
            <a:r>
              <a:rPr lang="it-IT" sz="1200" dirty="0" err="1"/>
              <a:t>pathology</a:t>
            </a:r>
            <a:r>
              <a:rPr lang="it-IT" sz="1200" dirty="0"/>
              <a:t> and </a:t>
            </a:r>
            <a:r>
              <a:rPr lang="it-IT" sz="1200" dirty="0" err="1"/>
              <a:t>especially</a:t>
            </a:r>
            <a:endParaRPr lang="it-IT" sz="1200" dirty="0"/>
          </a:p>
          <a:p>
            <a:pPr marL="0" indent="0">
              <a:buNone/>
            </a:pPr>
            <a:r>
              <a:rPr lang="it-IT" sz="1200" dirty="0" err="1"/>
              <a:t>areas</a:t>
            </a:r>
            <a:r>
              <a:rPr lang="it-IT" sz="1200" dirty="0"/>
              <a:t> of non-</a:t>
            </a:r>
            <a:r>
              <a:rPr lang="it-IT" sz="1200" dirty="0" err="1"/>
              <a:t>perfusion</a:t>
            </a:r>
            <a:r>
              <a:rPr lang="it-IT" sz="1200" dirty="0"/>
              <a:t> in </a:t>
            </a:r>
            <a:r>
              <a:rPr lang="it-IT" sz="1200" dirty="0" err="1"/>
              <a:t>patients</a:t>
            </a:r>
            <a:r>
              <a:rPr lang="it-IT" sz="1200" dirty="0"/>
              <a:t> with DR30 The</a:t>
            </a:r>
          </a:p>
          <a:p>
            <a:pPr marL="0" indent="0">
              <a:buNone/>
            </a:pPr>
            <a:r>
              <a:rPr lang="it-IT" sz="1200" dirty="0"/>
              <a:t>ETDRS </a:t>
            </a:r>
            <a:r>
              <a:rPr lang="it-IT" sz="1200" dirty="0" err="1"/>
              <a:t>describes</a:t>
            </a:r>
            <a:r>
              <a:rPr lang="it-IT" sz="1200" dirty="0"/>
              <a:t> the use of FA to </a:t>
            </a:r>
            <a:r>
              <a:rPr lang="it-IT" sz="1200" dirty="0" err="1"/>
              <a:t>assess</a:t>
            </a:r>
            <a:r>
              <a:rPr lang="it-IT" sz="1200" dirty="0"/>
              <a:t> the </a:t>
            </a:r>
            <a:r>
              <a:rPr lang="it-IT" sz="1200" dirty="0" err="1"/>
              <a:t>severity</a:t>
            </a:r>
            <a:endParaRPr lang="it-IT" sz="1200" dirty="0"/>
          </a:p>
          <a:p>
            <a:pPr marL="0" indent="0">
              <a:buNone/>
            </a:pPr>
            <a:r>
              <a:rPr lang="it-IT" sz="1200" dirty="0"/>
              <a:t>of DR, </a:t>
            </a:r>
            <a:r>
              <a:rPr lang="it-IT" sz="1200" dirty="0" err="1"/>
              <a:t>particularly</a:t>
            </a:r>
            <a:r>
              <a:rPr lang="it-IT" sz="1200" dirty="0"/>
              <a:t> the </a:t>
            </a:r>
            <a:r>
              <a:rPr lang="it-IT" sz="1200" dirty="0" err="1"/>
              <a:t>focal</a:t>
            </a:r>
            <a:r>
              <a:rPr lang="it-IT" sz="1200" dirty="0"/>
              <a:t> and diffuse </a:t>
            </a:r>
            <a:r>
              <a:rPr lang="it-IT" sz="1200" dirty="0" err="1"/>
              <a:t>classification</a:t>
            </a:r>
            <a:endParaRPr lang="it-IT" sz="1200" dirty="0"/>
          </a:p>
          <a:p>
            <a:pPr marL="0" indent="0">
              <a:buNone/>
            </a:pPr>
            <a:r>
              <a:rPr lang="it-IT" sz="1200" dirty="0"/>
              <a:t>of </a:t>
            </a:r>
            <a:r>
              <a:rPr lang="it-IT" sz="1200" dirty="0" err="1"/>
              <a:t>leakage</a:t>
            </a:r>
            <a:r>
              <a:rPr lang="it-IT" sz="1200" dirty="0"/>
              <a:t>, </a:t>
            </a:r>
            <a:r>
              <a:rPr lang="it-IT" sz="1200" dirty="0" err="1"/>
              <a:t>which</a:t>
            </a:r>
            <a:r>
              <a:rPr lang="it-IT" sz="1200" dirty="0"/>
              <a:t> </a:t>
            </a:r>
            <a:r>
              <a:rPr lang="it-IT" sz="1200" dirty="0" err="1"/>
              <a:t>is</a:t>
            </a:r>
            <a:r>
              <a:rPr lang="it-IT" sz="1200" dirty="0"/>
              <a:t> </a:t>
            </a:r>
            <a:r>
              <a:rPr lang="it-IT" sz="1200" dirty="0" err="1"/>
              <a:t>becoming</a:t>
            </a:r>
            <a:r>
              <a:rPr lang="it-IT" sz="1200" dirty="0"/>
              <a:t> </a:t>
            </a:r>
            <a:r>
              <a:rPr lang="it-IT" sz="1200" dirty="0" err="1"/>
              <a:t>less</a:t>
            </a:r>
            <a:r>
              <a:rPr lang="it-IT" sz="1200" dirty="0"/>
              <a:t> </a:t>
            </a:r>
            <a:r>
              <a:rPr lang="it-IT" sz="1200" dirty="0" err="1"/>
              <a:t>relevant</a:t>
            </a:r>
            <a:r>
              <a:rPr lang="it-IT" sz="1200" dirty="0"/>
              <a:t> in the era</a:t>
            </a:r>
          </a:p>
          <a:p>
            <a:pPr marL="0" indent="0">
              <a:buNone/>
            </a:pPr>
            <a:r>
              <a:rPr lang="it-IT" sz="1200" dirty="0"/>
              <a:t>of anti-VEGF treatment.31,32</a:t>
            </a:r>
          </a:p>
          <a:p>
            <a:pPr marL="0" indent="0">
              <a:buNone/>
            </a:pPr>
            <a:r>
              <a:rPr lang="it-IT" sz="1200" dirty="0"/>
              <a:t>In </a:t>
            </a:r>
            <a:r>
              <a:rPr lang="it-IT" sz="1200" dirty="0" err="1"/>
              <a:t>current</a:t>
            </a:r>
            <a:r>
              <a:rPr lang="it-IT" sz="1200" dirty="0"/>
              <a:t> </a:t>
            </a:r>
            <a:r>
              <a:rPr lang="it-IT" sz="1200" dirty="0" err="1"/>
              <a:t>clinical</a:t>
            </a:r>
            <a:r>
              <a:rPr lang="it-IT" sz="1200" dirty="0"/>
              <a:t> </a:t>
            </a:r>
            <a:r>
              <a:rPr lang="it-IT" sz="1200" dirty="0" err="1"/>
              <a:t>practice</a:t>
            </a:r>
            <a:r>
              <a:rPr lang="it-IT" sz="1200" dirty="0"/>
              <a:t>, FA can be </a:t>
            </a:r>
            <a:r>
              <a:rPr lang="it-IT" sz="1200" dirty="0" err="1"/>
              <a:t>used</a:t>
            </a:r>
            <a:r>
              <a:rPr lang="it-IT" sz="1200" dirty="0"/>
              <a:t> </a:t>
            </a:r>
            <a:r>
              <a:rPr lang="it-IT" sz="1200" dirty="0" err="1"/>
              <a:t>as</a:t>
            </a:r>
            <a:r>
              <a:rPr lang="it-IT" sz="1200" dirty="0"/>
              <a:t> a </a:t>
            </a:r>
            <a:r>
              <a:rPr lang="it-IT" sz="1200" dirty="0" err="1"/>
              <a:t>tool</a:t>
            </a:r>
            <a:r>
              <a:rPr lang="it-IT" sz="1200" dirty="0"/>
              <a:t> to</a:t>
            </a:r>
          </a:p>
          <a:p>
            <a:pPr marL="0" indent="0">
              <a:buNone/>
            </a:pPr>
            <a:r>
              <a:rPr lang="it-IT" sz="1200" dirty="0" err="1"/>
              <a:t>assess</a:t>
            </a:r>
            <a:r>
              <a:rPr lang="it-IT" sz="1200" dirty="0"/>
              <a:t> DR </a:t>
            </a:r>
            <a:r>
              <a:rPr lang="it-IT" sz="1200" dirty="0" err="1"/>
              <a:t>severity</a:t>
            </a:r>
            <a:r>
              <a:rPr lang="it-IT" sz="1200" dirty="0"/>
              <a:t>, DME and </a:t>
            </a:r>
            <a:r>
              <a:rPr lang="it-IT" sz="1200" dirty="0" err="1"/>
              <a:t>response</a:t>
            </a:r>
            <a:r>
              <a:rPr lang="it-IT" sz="1200" dirty="0"/>
              <a:t> to treatment.</a:t>
            </a:r>
          </a:p>
          <a:p>
            <a:pPr marL="0" indent="0">
              <a:buNone/>
            </a:pPr>
            <a:r>
              <a:rPr lang="it-IT" sz="1200" dirty="0" err="1"/>
              <a:t>Microaneurysms</a:t>
            </a:r>
            <a:r>
              <a:rPr lang="it-IT" sz="1200" dirty="0"/>
              <a:t> </a:t>
            </a:r>
            <a:r>
              <a:rPr lang="it-IT" sz="1200" dirty="0" err="1"/>
              <a:t>manifest</a:t>
            </a:r>
            <a:r>
              <a:rPr lang="it-IT" sz="1200" dirty="0"/>
              <a:t> </a:t>
            </a:r>
            <a:r>
              <a:rPr lang="it-IT" sz="1200" dirty="0" err="1"/>
              <a:t>as</a:t>
            </a:r>
            <a:r>
              <a:rPr lang="it-IT" sz="1200" dirty="0"/>
              <a:t> </a:t>
            </a:r>
            <a:r>
              <a:rPr lang="it-IT" sz="1200" dirty="0" err="1"/>
              <a:t>areas</a:t>
            </a:r>
            <a:r>
              <a:rPr lang="it-IT" sz="1200" dirty="0"/>
              <a:t> of </a:t>
            </a:r>
            <a:r>
              <a:rPr lang="it-IT" sz="1200" dirty="0" err="1"/>
              <a:t>hyperfluorescence</a:t>
            </a:r>
            <a:r>
              <a:rPr lang="it-IT" sz="1200" dirty="0"/>
              <a:t>,</a:t>
            </a:r>
          </a:p>
          <a:p>
            <a:pPr marL="0" indent="0">
              <a:buNone/>
            </a:pPr>
            <a:r>
              <a:rPr lang="it-IT" sz="1200" dirty="0"/>
              <a:t>and </a:t>
            </a:r>
            <a:r>
              <a:rPr lang="it-IT" sz="1200" dirty="0" err="1"/>
              <a:t>patchy</a:t>
            </a:r>
            <a:r>
              <a:rPr lang="it-IT" sz="1200" dirty="0"/>
              <a:t> </a:t>
            </a:r>
            <a:r>
              <a:rPr lang="it-IT" sz="1200" dirty="0" err="1"/>
              <a:t>areas</a:t>
            </a:r>
            <a:r>
              <a:rPr lang="it-IT" sz="1200" dirty="0"/>
              <a:t> of </a:t>
            </a:r>
            <a:r>
              <a:rPr lang="it-IT" sz="1200" dirty="0" err="1"/>
              <a:t>hypofluorescence</a:t>
            </a:r>
            <a:r>
              <a:rPr lang="it-IT" sz="1200" dirty="0"/>
              <a:t> </a:t>
            </a:r>
            <a:r>
              <a:rPr lang="it-IT" sz="1200" dirty="0" err="1"/>
              <a:t>represent</a:t>
            </a:r>
            <a:endParaRPr lang="it-IT" sz="1200" dirty="0"/>
          </a:p>
          <a:p>
            <a:pPr marL="0" indent="0">
              <a:buNone/>
            </a:pPr>
            <a:r>
              <a:rPr lang="it-IT" sz="1200" dirty="0" err="1"/>
              <a:t>ischaemia</a:t>
            </a:r>
            <a:r>
              <a:rPr lang="it-IT" sz="1200" dirty="0"/>
              <a:t>. </a:t>
            </a:r>
            <a:r>
              <a:rPr lang="it-IT" sz="1200" dirty="0" err="1"/>
              <a:t>It</a:t>
            </a:r>
            <a:r>
              <a:rPr lang="it-IT" sz="1200" dirty="0"/>
              <a:t> can </a:t>
            </a:r>
            <a:r>
              <a:rPr lang="it-IT" sz="1200" dirty="0" err="1"/>
              <a:t>also</a:t>
            </a:r>
            <a:r>
              <a:rPr lang="it-IT" sz="1200" dirty="0"/>
              <a:t> </a:t>
            </a:r>
            <a:r>
              <a:rPr lang="it-IT" sz="1200" dirty="0" err="1"/>
              <a:t>visualize</a:t>
            </a:r>
            <a:r>
              <a:rPr lang="it-IT" sz="1200" dirty="0"/>
              <a:t> </a:t>
            </a:r>
            <a:r>
              <a:rPr lang="it-IT" sz="1200" dirty="0" err="1"/>
              <a:t>expansion</a:t>
            </a:r>
            <a:r>
              <a:rPr lang="it-IT" sz="1200" dirty="0"/>
              <a:t> of the </a:t>
            </a:r>
            <a:r>
              <a:rPr lang="it-IT" sz="1200" dirty="0" err="1"/>
              <a:t>foveal</a:t>
            </a:r>
            <a:endParaRPr lang="it-IT" sz="1200" dirty="0"/>
          </a:p>
          <a:p>
            <a:pPr marL="0" indent="0">
              <a:buNone/>
            </a:pPr>
            <a:r>
              <a:rPr lang="it-IT" sz="1200" dirty="0" err="1"/>
              <a:t>avascular</a:t>
            </a:r>
            <a:r>
              <a:rPr lang="it-IT" sz="1200" dirty="0"/>
              <a:t> zone (FAZ) in DR, </a:t>
            </a:r>
            <a:r>
              <a:rPr lang="it-IT" sz="1200" dirty="0" err="1"/>
              <a:t>neovascularization</a:t>
            </a:r>
            <a:r>
              <a:rPr lang="it-IT" sz="1200" dirty="0"/>
              <a:t> of the</a:t>
            </a:r>
          </a:p>
          <a:p>
            <a:pPr marL="0" indent="0">
              <a:buNone/>
            </a:pPr>
            <a:r>
              <a:rPr lang="it-IT" sz="1200" dirty="0"/>
              <a:t>disc and </a:t>
            </a:r>
            <a:r>
              <a:rPr lang="it-IT" sz="1200" dirty="0" err="1"/>
              <a:t>neovascularization</a:t>
            </a:r>
            <a:r>
              <a:rPr lang="it-IT" sz="1200" dirty="0"/>
              <a:t> </a:t>
            </a:r>
            <a:r>
              <a:rPr lang="it-IT" sz="1200" dirty="0" err="1"/>
              <a:t>elsewhere</a:t>
            </a:r>
            <a:r>
              <a:rPr lang="it-IT" sz="1200" dirty="0"/>
              <a:t> in PDR.</a:t>
            </a:r>
            <a:endParaRPr lang="it-IT" sz="1200" i="1" dirty="0">
              <a:solidFill>
                <a:srgbClr val="000090"/>
              </a:solidFill>
            </a:endParaRPr>
          </a:p>
          <a:p>
            <a:endParaRPr lang="it-IT" dirty="0"/>
          </a:p>
        </p:txBody>
      </p:sp>
      <p:sp>
        <p:nvSpPr>
          <p:cNvPr id="4" name="Segnaposto numero diapositiva 3"/>
          <p:cNvSpPr>
            <a:spLocks noGrp="1"/>
          </p:cNvSpPr>
          <p:nvPr>
            <p:ph type="sldNum" sz="quarter" idx="10"/>
          </p:nvPr>
        </p:nvSpPr>
        <p:spPr/>
        <p:txBody>
          <a:bodyPr/>
          <a:lstStyle/>
          <a:p>
            <a:fld id="{747F2111-F33F-7E4A-843A-732810F674F4}" type="slidenum">
              <a:rPr lang="it-IT" smtClean="0"/>
              <a:t>30</a:t>
            </a:fld>
            <a:endParaRPr lang="it-IT"/>
          </a:p>
        </p:txBody>
      </p:sp>
    </p:spTree>
    <p:extLst>
      <p:ext uri="{BB962C8B-B14F-4D97-AF65-F5344CB8AC3E}">
        <p14:creationId xmlns:p14="http://schemas.microsoft.com/office/powerpoint/2010/main" val="1388061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592516D5-43BB-E911-09D3-A343C51774FC}"/>
              </a:ext>
            </a:extLst>
          </p:cNvPr>
          <p:cNvSpPr txBox="1">
            <a:spLocks noChangeArrowheads="1"/>
          </p:cNvSpPr>
          <p:nvPr/>
        </p:nvSpPr>
        <p:spPr bwMode="auto">
          <a:xfrm>
            <a:off x="2082800" y="747713"/>
            <a:ext cx="2497138" cy="3687762"/>
          </a:xfrm>
          <a:prstGeom prst="rect">
            <a:avLst/>
          </a:prstGeom>
          <a:solidFill>
            <a:srgbClr val="FFFFFF"/>
          </a:solidFill>
          <a:ln w="9525">
            <a:solidFill>
              <a:srgbClr val="000000"/>
            </a:solidFill>
            <a:miter lim="800000"/>
            <a:headEnd/>
            <a:tailEnd/>
          </a:ln>
        </p:spPr>
        <p:txBody>
          <a:bodyPr wrap="none" lIns="90635" tIns="45318" rIns="90635" bIns="45318"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endParaRPr lang="it-IT" altLang="it-IT" sz="1800"/>
          </a:p>
        </p:txBody>
      </p:sp>
      <p:sp>
        <p:nvSpPr>
          <p:cNvPr id="58371" name="Rectangle 3">
            <a:extLst>
              <a:ext uri="{FF2B5EF4-FFF2-40B4-BE49-F238E27FC236}">
                <a16:creationId xmlns:a16="http://schemas.microsoft.com/office/drawing/2014/main" id="{30914C93-6D54-8D93-344B-59C19D1FD82A}"/>
              </a:ext>
            </a:extLst>
          </p:cNvPr>
          <p:cNvSpPr>
            <a:spLocks noGrp="1" noChangeArrowheads="1"/>
          </p:cNvSpPr>
          <p:nvPr>
            <p:ph type="body"/>
          </p:nvPr>
        </p:nvSpPr>
        <p:spPr>
          <a:xfrm>
            <a:off x="665163" y="4668838"/>
            <a:ext cx="5330825" cy="4424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1D707526-0EEF-2CF1-EBA9-D7BFF88E62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0C86714-9BB2-2144-AA64-9BEFF57A6E6D}" type="slidenum">
              <a:rPr lang="it-IT" altLang="it-IT" sz="1200"/>
              <a:pPr eaLnBrk="1" hangingPunct="1"/>
              <a:t>33</a:t>
            </a:fld>
            <a:endParaRPr lang="it-IT" altLang="it-IT" sz="1200"/>
          </a:p>
        </p:txBody>
      </p:sp>
      <p:sp>
        <p:nvSpPr>
          <p:cNvPr id="64514" name="Rectangle 2">
            <a:extLst>
              <a:ext uri="{FF2B5EF4-FFF2-40B4-BE49-F238E27FC236}">
                <a16:creationId xmlns:a16="http://schemas.microsoft.com/office/drawing/2014/main" id="{15CE6116-B421-3E1C-B452-55F6014EB45D}"/>
              </a:ext>
            </a:extLst>
          </p:cNvPr>
          <p:cNvSpPr>
            <a:spLocks noGrp="1" noRot="1" noChangeAspect="1" noChangeArrowheads="1" noTextEdit="1"/>
          </p:cNvSpPr>
          <p:nvPr>
            <p:ph type="sldImg"/>
          </p:nvPr>
        </p:nvSpPr>
        <p:spPr>
          <a:xfrm>
            <a:off x="874713" y="739775"/>
            <a:ext cx="4913312" cy="3686175"/>
          </a:xfrm>
          <a:ln/>
        </p:spPr>
      </p:sp>
      <p:sp>
        <p:nvSpPr>
          <p:cNvPr id="64515" name="Rectangle 3">
            <a:extLst>
              <a:ext uri="{FF2B5EF4-FFF2-40B4-BE49-F238E27FC236}">
                <a16:creationId xmlns:a16="http://schemas.microsoft.com/office/drawing/2014/main" id="{B078AF80-8412-DB7D-CDD1-D621986A5577}"/>
              </a:ext>
            </a:extLst>
          </p:cNvPr>
          <p:cNvSpPr>
            <a:spLocks noGrp="1" noChangeArrowheads="1"/>
          </p:cNvSpPr>
          <p:nvPr>
            <p:ph type="body" idx="1"/>
          </p:nvPr>
        </p:nvSpPr>
        <p:spPr>
          <a:xfrm>
            <a:off x="665163" y="4670425"/>
            <a:ext cx="5332412" cy="442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26838B27-5720-0601-E38C-320D079A2CE3}"/>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DD1B085E-01E0-9A7B-E0B8-09F0BDB647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ea typeface="ＭＳ Ｐゴシック" panose="020B0600070205080204" pitchFamily="34" charset="-128"/>
              </a:rPr>
              <a:t>I fotorecettori trasformano l</a:t>
            </a:r>
            <a:r>
              <a:rPr lang="ja-JP" altLang="it-IT">
                <a:ea typeface="ＭＳ Ｐゴシック" panose="020B0600070205080204" pitchFamily="34" charset="-128"/>
              </a:rPr>
              <a:t>’</a:t>
            </a:r>
            <a:r>
              <a:rPr lang="it-IT" altLang="ja-JP">
                <a:ea typeface="ＭＳ Ｐゴシック" panose="020B0600070205080204" pitchFamily="34" charset="-128"/>
              </a:rPr>
              <a:t>impulso luminoso in un segnale nervoso, che è poi trasmesso alle cellule degli strati più interni per successive elaborazioni. La catena retinica termina con le cellule ganglionari i cui assoni convergono nel nervo ottico e trasmettono l</a:t>
            </a:r>
            <a:r>
              <a:rPr lang="ja-JP" altLang="it-IT">
                <a:ea typeface="ＭＳ Ｐゴシック" panose="020B0600070205080204" pitchFamily="34" charset="-128"/>
              </a:rPr>
              <a:t>’</a:t>
            </a:r>
            <a:r>
              <a:rPr lang="it-IT" altLang="ja-JP">
                <a:ea typeface="ＭＳ Ｐゴシック" panose="020B0600070205080204" pitchFamily="34" charset="-128"/>
              </a:rPr>
              <a:t>informazione visiva al cervello.</a:t>
            </a:r>
            <a:endParaRPr lang="it-IT" altLang="it-IT">
              <a:ea typeface="ＭＳ Ｐゴシック" panose="020B0600070205080204" pitchFamily="34" charset="-128"/>
            </a:endParaRPr>
          </a:p>
        </p:txBody>
      </p:sp>
    </p:spTree>
    <p:extLst>
      <p:ext uri="{BB962C8B-B14F-4D97-AF65-F5344CB8AC3E}">
        <p14:creationId xmlns:p14="http://schemas.microsoft.com/office/powerpoint/2010/main" val="2851698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C6C2397E-D070-4383-E33B-05EE261A17B8}"/>
              </a:ext>
            </a:extLst>
          </p:cNvPr>
          <p:cNvSpPr txBox="1">
            <a:spLocks noChangeArrowheads="1"/>
          </p:cNvSpPr>
          <p:nvPr/>
        </p:nvSpPr>
        <p:spPr bwMode="auto">
          <a:xfrm>
            <a:off x="2082800" y="747713"/>
            <a:ext cx="2497138" cy="3687762"/>
          </a:xfrm>
          <a:prstGeom prst="rect">
            <a:avLst/>
          </a:prstGeom>
          <a:solidFill>
            <a:srgbClr val="FFFFFF"/>
          </a:solidFill>
          <a:ln w="9525">
            <a:solidFill>
              <a:srgbClr val="000000"/>
            </a:solidFill>
            <a:miter lim="800000"/>
            <a:headEnd/>
            <a:tailEnd/>
          </a:ln>
        </p:spPr>
        <p:txBody>
          <a:bodyPr wrap="none" lIns="90635" tIns="45318" rIns="90635" bIns="45318"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endParaRPr lang="it-IT" altLang="it-IT" sz="1800"/>
          </a:p>
        </p:txBody>
      </p:sp>
      <p:sp>
        <p:nvSpPr>
          <p:cNvPr id="68611" name="Rectangle 3">
            <a:extLst>
              <a:ext uri="{FF2B5EF4-FFF2-40B4-BE49-F238E27FC236}">
                <a16:creationId xmlns:a16="http://schemas.microsoft.com/office/drawing/2014/main" id="{A89D20AD-63DE-6FA8-B3E6-80082810B2FE}"/>
              </a:ext>
            </a:extLst>
          </p:cNvPr>
          <p:cNvSpPr>
            <a:spLocks noGrp="1" noChangeArrowheads="1"/>
          </p:cNvSpPr>
          <p:nvPr>
            <p:ph type="body"/>
          </p:nvPr>
        </p:nvSpPr>
        <p:spPr>
          <a:xfrm>
            <a:off x="665163" y="4668838"/>
            <a:ext cx="5330825" cy="4424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C6C2397E-D070-4383-E33B-05EE261A17B8}"/>
              </a:ext>
            </a:extLst>
          </p:cNvPr>
          <p:cNvSpPr txBox="1">
            <a:spLocks noChangeArrowheads="1"/>
          </p:cNvSpPr>
          <p:nvPr/>
        </p:nvSpPr>
        <p:spPr bwMode="auto">
          <a:xfrm>
            <a:off x="2082800" y="747713"/>
            <a:ext cx="2497138" cy="3687762"/>
          </a:xfrm>
          <a:prstGeom prst="rect">
            <a:avLst/>
          </a:prstGeom>
          <a:solidFill>
            <a:srgbClr val="FFFFFF"/>
          </a:solidFill>
          <a:ln w="9525">
            <a:solidFill>
              <a:srgbClr val="000000"/>
            </a:solidFill>
            <a:miter lim="800000"/>
            <a:headEnd/>
            <a:tailEnd/>
          </a:ln>
        </p:spPr>
        <p:txBody>
          <a:bodyPr wrap="none" lIns="90635" tIns="45318" rIns="90635" bIns="45318"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endParaRPr lang="it-IT" altLang="it-IT" sz="1800"/>
          </a:p>
        </p:txBody>
      </p:sp>
      <p:sp>
        <p:nvSpPr>
          <p:cNvPr id="68611" name="Rectangle 3">
            <a:extLst>
              <a:ext uri="{FF2B5EF4-FFF2-40B4-BE49-F238E27FC236}">
                <a16:creationId xmlns:a16="http://schemas.microsoft.com/office/drawing/2014/main" id="{A89D20AD-63DE-6FA8-B3E6-80082810B2FE}"/>
              </a:ext>
            </a:extLst>
          </p:cNvPr>
          <p:cNvSpPr>
            <a:spLocks noGrp="1" noChangeArrowheads="1"/>
          </p:cNvSpPr>
          <p:nvPr>
            <p:ph type="body"/>
          </p:nvPr>
        </p:nvSpPr>
        <p:spPr>
          <a:xfrm>
            <a:off x="665163" y="4668838"/>
            <a:ext cx="5330825" cy="4424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ea typeface="ＭＳ Ｐゴシック" panose="020B0600070205080204" pitchFamily="34" charset="-128"/>
            </a:endParaRPr>
          </a:p>
        </p:txBody>
      </p:sp>
    </p:spTree>
    <p:extLst>
      <p:ext uri="{BB962C8B-B14F-4D97-AF65-F5344CB8AC3E}">
        <p14:creationId xmlns:p14="http://schemas.microsoft.com/office/powerpoint/2010/main" val="2686162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F426360D-4EA7-B8DC-F20B-326D66C7F886}"/>
              </a:ext>
            </a:extLst>
          </p:cNvPr>
          <p:cNvSpPr txBox="1">
            <a:spLocks noGrp="1" noChangeArrowheads="1"/>
          </p:cNvSpPr>
          <p:nvPr/>
        </p:nvSpPr>
        <p:spPr bwMode="auto">
          <a:xfrm>
            <a:off x="3773488" y="9339263"/>
            <a:ext cx="28876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35" tIns="45318" rIns="90635" bIns="4531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E0C24761-A44E-D847-BBBB-2144E7E78AE9}" type="slidenum">
              <a:rPr lang="it-IT" altLang="it-IT" sz="1200">
                <a:latin typeface="Times New Roman" panose="02020603050405020304" pitchFamily="18" charset="0"/>
              </a:rPr>
              <a:pPr algn="r" eaLnBrk="1" hangingPunct="1"/>
              <a:t>39</a:t>
            </a:fld>
            <a:endParaRPr lang="it-IT" altLang="it-IT" sz="1200">
              <a:latin typeface="Times New Roman" panose="02020603050405020304" pitchFamily="18" charset="0"/>
            </a:endParaRPr>
          </a:p>
        </p:txBody>
      </p:sp>
      <p:sp>
        <p:nvSpPr>
          <p:cNvPr id="122883" name="Rectangle 2">
            <a:extLst>
              <a:ext uri="{FF2B5EF4-FFF2-40B4-BE49-F238E27FC236}">
                <a16:creationId xmlns:a16="http://schemas.microsoft.com/office/drawing/2014/main" id="{1A42A80C-5196-67F3-2BC9-62C621D6FF06}"/>
              </a:ext>
            </a:extLst>
          </p:cNvPr>
          <p:cNvSpPr>
            <a:spLocks noGrp="1" noRot="1" noChangeAspect="1" noChangeArrowheads="1" noTextEdit="1"/>
          </p:cNvSpPr>
          <p:nvPr>
            <p:ph type="sldImg"/>
          </p:nvPr>
        </p:nvSpPr>
        <p:spPr>
          <a:xfrm>
            <a:off x="873125" y="747713"/>
            <a:ext cx="4910138" cy="3683000"/>
          </a:xfrm>
          <a:ln/>
        </p:spPr>
      </p:sp>
      <p:sp>
        <p:nvSpPr>
          <p:cNvPr id="122884" name="Rectangle 3">
            <a:extLst>
              <a:ext uri="{FF2B5EF4-FFF2-40B4-BE49-F238E27FC236}">
                <a16:creationId xmlns:a16="http://schemas.microsoft.com/office/drawing/2014/main" id="{F60DE9F6-2558-3E66-1A44-B76233BDAC1A}"/>
              </a:ext>
            </a:extLst>
          </p:cNvPr>
          <p:cNvSpPr>
            <a:spLocks noGrp="1" noChangeArrowheads="1"/>
          </p:cNvSpPr>
          <p:nvPr>
            <p:ph type="body" idx="1"/>
          </p:nvPr>
        </p:nvSpPr>
        <p:spPr>
          <a:xfrm>
            <a:off x="665163" y="4670425"/>
            <a:ext cx="5329237" cy="4341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62898660-23F5-1BF1-B595-F6E9A963B953}"/>
              </a:ext>
            </a:extLst>
          </p:cNvPr>
          <p:cNvSpPr>
            <a:spLocks noGrp="1" noRot="1" noChangeAspect="1" noChangeArrowheads="1" noTextEdit="1"/>
          </p:cNvSpPr>
          <p:nvPr>
            <p:ph type="sldImg"/>
          </p:nvPr>
        </p:nvSpPr>
        <p:spPr>
          <a:xfrm>
            <a:off x="1031875" y="688975"/>
            <a:ext cx="4600575" cy="3451225"/>
          </a:xfrm>
          <a:ln/>
        </p:spPr>
      </p:sp>
      <p:sp>
        <p:nvSpPr>
          <p:cNvPr id="133123" name="Rectangle 3">
            <a:extLst>
              <a:ext uri="{FF2B5EF4-FFF2-40B4-BE49-F238E27FC236}">
                <a16:creationId xmlns:a16="http://schemas.microsoft.com/office/drawing/2014/main" id="{9B91E661-F2C2-EDFB-FA64-316A5CC2A3DD}"/>
              </a:ext>
            </a:extLst>
          </p:cNvPr>
          <p:cNvSpPr>
            <a:spLocks noGrp="1" noChangeArrowheads="1"/>
          </p:cNvSpPr>
          <p:nvPr>
            <p:ph type="body" idx="1"/>
          </p:nvPr>
        </p:nvSpPr>
        <p:spPr>
          <a:xfrm>
            <a:off x="665163" y="4370388"/>
            <a:ext cx="5332412" cy="414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26838B27-5720-0601-E38C-320D079A2CE3}"/>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DD1B085E-01E0-9A7B-E0B8-09F0BDB647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ea typeface="ＭＳ Ｐゴシック" panose="020B0600070205080204" pitchFamily="34" charset="-128"/>
              </a:rPr>
              <a:t>I fotorecettori trasformano l</a:t>
            </a:r>
            <a:r>
              <a:rPr lang="ja-JP" altLang="it-IT">
                <a:ea typeface="ＭＳ Ｐゴシック" panose="020B0600070205080204" pitchFamily="34" charset="-128"/>
              </a:rPr>
              <a:t>’</a:t>
            </a:r>
            <a:r>
              <a:rPr lang="it-IT" altLang="ja-JP">
                <a:ea typeface="ＭＳ Ｐゴシック" panose="020B0600070205080204" pitchFamily="34" charset="-128"/>
              </a:rPr>
              <a:t>impulso luminoso in un segnale nervoso, che è poi trasmesso alle cellule degli strati più interni per successive elaborazioni. La catena retinica termina con le cellule ganglionari i cui assoni convergono nel nervo ottico e trasmettono l</a:t>
            </a:r>
            <a:r>
              <a:rPr lang="ja-JP" altLang="it-IT">
                <a:ea typeface="ＭＳ Ｐゴシック" panose="020B0600070205080204" pitchFamily="34" charset="-128"/>
              </a:rPr>
              <a:t>’</a:t>
            </a:r>
            <a:r>
              <a:rPr lang="it-IT" altLang="ja-JP">
                <a:ea typeface="ＭＳ Ｐゴシック" panose="020B0600070205080204" pitchFamily="34" charset="-128"/>
              </a:rPr>
              <a:t>informazione visiva al cervello.</a:t>
            </a:r>
            <a:endParaRPr lang="it-IT" altLang="it-IT">
              <a:ea typeface="ＭＳ Ｐゴシック" panose="020B0600070205080204" pitchFamily="34" charset="-128"/>
            </a:endParaRPr>
          </a:p>
        </p:txBody>
      </p:sp>
    </p:spTree>
    <p:extLst>
      <p:ext uri="{BB962C8B-B14F-4D97-AF65-F5344CB8AC3E}">
        <p14:creationId xmlns:p14="http://schemas.microsoft.com/office/powerpoint/2010/main" val="1831255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26838B27-5720-0601-E38C-320D079A2CE3}"/>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DD1B085E-01E0-9A7B-E0B8-09F0BDB647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ea typeface="ＭＳ Ｐゴシック" panose="020B0600070205080204" pitchFamily="34" charset="-128"/>
              </a:rPr>
              <a:t>I fotorecettori trasformano l</a:t>
            </a:r>
            <a:r>
              <a:rPr lang="ja-JP" altLang="it-IT">
                <a:ea typeface="ＭＳ Ｐゴシック" panose="020B0600070205080204" pitchFamily="34" charset="-128"/>
              </a:rPr>
              <a:t>’</a:t>
            </a:r>
            <a:r>
              <a:rPr lang="it-IT" altLang="ja-JP">
                <a:ea typeface="ＭＳ Ｐゴシック" panose="020B0600070205080204" pitchFamily="34" charset="-128"/>
              </a:rPr>
              <a:t>impulso luminoso in un segnale nervoso, che è poi trasmesso alle cellule degli strati più interni per successive elaborazioni. La catena retinica termina con le cellule ganglionari i cui assoni convergono nel nervo ottico e trasmettono l</a:t>
            </a:r>
            <a:r>
              <a:rPr lang="ja-JP" altLang="it-IT">
                <a:ea typeface="ＭＳ Ｐゴシック" panose="020B0600070205080204" pitchFamily="34" charset="-128"/>
              </a:rPr>
              <a:t>’</a:t>
            </a:r>
            <a:r>
              <a:rPr lang="it-IT" altLang="ja-JP">
                <a:ea typeface="ＭＳ Ｐゴシック" panose="020B0600070205080204" pitchFamily="34" charset="-128"/>
              </a:rPr>
              <a:t>informazione visiva al cervello.</a:t>
            </a:r>
            <a:endParaRPr lang="it-IT" altLang="it-IT">
              <a:ea typeface="ＭＳ Ｐゴシック" panose="020B0600070205080204" pitchFamily="34" charset="-128"/>
            </a:endParaRPr>
          </a:p>
        </p:txBody>
      </p:sp>
    </p:spTree>
    <p:extLst>
      <p:ext uri="{BB962C8B-B14F-4D97-AF65-F5344CB8AC3E}">
        <p14:creationId xmlns:p14="http://schemas.microsoft.com/office/powerpoint/2010/main" val="384336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26838B27-5720-0601-E38C-320D079A2CE3}"/>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DD1B085E-01E0-9A7B-E0B8-09F0BDB647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ea typeface="ＭＳ Ｐゴシック" panose="020B0600070205080204" pitchFamily="34" charset="-128"/>
              </a:rPr>
              <a:t>I fotorecettori trasformano l</a:t>
            </a:r>
            <a:r>
              <a:rPr lang="ja-JP" altLang="it-IT">
                <a:ea typeface="ＭＳ Ｐゴシック" panose="020B0600070205080204" pitchFamily="34" charset="-128"/>
              </a:rPr>
              <a:t>’</a:t>
            </a:r>
            <a:r>
              <a:rPr lang="it-IT" altLang="ja-JP">
                <a:ea typeface="ＭＳ Ｐゴシック" panose="020B0600070205080204" pitchFamily="34" charset="-128"/>
              </a:rPr>
              <a:t>impulso luminoso in un segnale nervoso, che è poi trasmesso alle cellule degli strati più interni per successive elaborazioni. La catena retinica termina con le cellule ganglionari i cui assoni convergono nel nervo ottico e trasmettono l</a:t>
            </a:r>
            <a:r>
              <a:rPr lang="ja-JP" altLang="it-IT">
                <a:ea typeface="ＭＳ Ｐゴシック" panose="020B0600070205080204" pitchFamily="34" charset="-128"/>
              </a:rPr>
              <a:t>’</a:t>
            </a:r>
            <a:r>
              <a:rPr lang="it-IT" altLang="ja-JP">
                <a:ea typeface="ＭＳ Ｐゴシック" panose="020B0600070205080204" pitchFamily="34" charset="-128"/>
              </a:rPr>
              <a:t>informazione visiva al cervello.</a:t>
            </a:r>
            <a:endParaRPr lang="it-IT" altLang="it-IT">
              <a:ea typeface="ＭＳ Ｐゴシック" panose="020B0600070205080204" pitchFamily="34" charset="-128"/>
            </a:endParaRPr>
          </a:p>
        </p:txBody>
      </p:sp>
    </p:spTree>
    <p:extLst>
      <p:ext uri="{BB962C8B-B14F-4D97-AF65-F5344CB8AC3E}">
        <p14:creationId xmlns:p14="http://schemas.microsoft.com/office/powerpoint/2010/main" val="2895087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26838B27-5720-0601-E38C-320D079A2CE3}"/>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DD1B085E-01E0-9A7B-E0B8-09F0BDB647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ea typeface="ＭＳ Ｐゴシック" panose="020B0600070205080204" pitchFamily="34" charset="-128"/>
              </a:rPr>
              <a:t>I fotorecettori trasformano l</a:t>
            </a:r>
            <a:r>
              <a:rPr lang="ja-JP" altLang="it-IT">
                <a:ea typeface="ＭＳ Ｐゴシック" panose="020B0600070205080204" pitchFamily="34" charset="-128"/>
              </a:rPr>
              <a:t>’</a:t>
            </a:r>
            <a:r>
              <a:rPr lang="it-IT" altLang="ja-JP">
                <a:ea typeface="ＭＳ Ｐゴシック" panose="020B0600070205080204" pitchFamily="34" charset="-128"/>
              </a:rPr>
              <a:t>impulso luminoso in un segnale nervoso, che è poi trasmesso alle cellule degli strati più interni per successive elaborazioni. La catena retinica termina con le cellule ganglionari i cui assoni convergono nel nervo ottico e trasmettono l</a:t>
            </a:r>
            <a:r>
              <a:rPr lang="ja-JP" altLang="it-IT">
                <a:ea typeface="ＭＳ Ｐゴシック" panose="020B0600070205080204" pitchFamily="34" charset="-128"/>
              </a:rPr>
              <a:t>’</a:t>
            </a:r>
            <a:r>
              <a:rPr lang="it-IT" altLang="ja-JP">
                <a:ea typeface="ＭＳ Ｐゴシック" panose="020B0600070205080204" pitchFamily="34" charset="-128"/>
              </a:rPr>
              <a:t>informazione visiva al cervello.</a:t>
            </a:r>
            <a:endParaRPr lang="it-IT" altLang="it-IT">
              <a:ea typeface="ＭＳ Ｐゴシック" panose="020B0600070205080204" pitchFamily="34" charset="-128"/>
            </a:endParaRPr>
          </a:p>
        </p:txBody>
      </p:sp>
    </p:spTree>
    <p:extLst>
      <p:ext uri="{BB962C8B-B14F-4D97-AF65-F5344CB8AC3E}">
        <p14:creationId xmlns:p14="http://schemas.microsoft.com/office/powerpoint/2010/main" val="763536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16910FB5-2D77-33B8-3586-C890490CEBCA}"/>
              </a:ext>
            </a:extLst>
          </p:cNvPr>
          <p:cNvSpPr txBox="1">
            <a:spLocks noChangeArrowheads="1"/>
          </p:cNvSpPr>
          <p:nvPr/>
        </p:nvSpPr>
        <p:spPr bwMode="auto">
          <a:xfrm>
            <a:off x="2082800" y="747713"/>
            <a:ext cx="2497138" cy="3687762"/>
          </a:xfrm>
          <a:prstGeom prst="rect">
            <a:avLst/>
          </a:prstGeom>
          <a:solidFill>
            <a:srgbClr val="FFFFFF"/>
          </a:solidFill>
          <a:ln w="9525">
            <a:solidFill>
              <a:srgbClr val="000000"/>
            </a:solidFill>
            <a:miter lim="800000"/>
            <a:headEnd/>
            <a:tailEnd/>
          </a:ln>
        </p:spPr>
        <p:txBody>
          <a:bodyPr wrap="none" lIns="90635" tIns="45318" rIns="90635" bIns="45318"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endParaRPr lang="it-IT" altLang="it-IT" sz="1800"/>
          </a:p>
        </p:txBody>
      </p:sp>
      <p:sp>
        <p:nvSpPr>
          <p:cNvPr id="33795" name="Rectangle 3">
            <a:extLst>
              <a:ext uri="{FF2B5EF4-FFF2-40B4-BE49-F238E27FC236}">
                <a16:creationId xmlns:a16="http://schemas.microsoft.com/office/drawing/2014/main" id="{29C984D9-0A8C-EB74-CBEC-20CD07DC6A27}"/>
              </a:ext>
            </a:extLst>
          </p:cNvPr>
          <p:cNvSpPr>
            <a:spLocks noGrp="1" noChangeArrowheads="1"/>
          </p:cNvSpPr>
          <p:nvPr>
            <p:ph type="body"/>
          </p:nvPr>
        </p:nvSpPr>
        <p:spPr>
          <a:xfrm>
            <a:off x="665163" y="4668838"/>
            <a:ext cx="5330825" cy="4424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09B901AC-4AF2-4289-6F95-5D3A97D48B9E}"/>
              </a:ext>
            </a:extLst>
          </p:cNvPr>
          <p:cNvSpPr>
            <a:spLocks noGrp="1" noRot="1" noChangeAspect="1" noChangeArrowheads="1" noTextEdit="1"/>
          </p:cNvSpPr>
          <p:nvPr>
            <p:ph type="sldImg"/>
          </p:nvPr>
        </p:nvSpPr>
        <p:spPr>
          <a:ln/>
        </p:spPr>
      </p:sp>
      <p:sp>
        <p:nvSpPr>
          <p:cNvPr id="36866" name="Rectangle 3">
            <a:extLst>
              <a:ext uri="{FF2B5EF4-FFF2-40B4-BE49-F238E27FC236}">
                <a16:creationId xmlns:a16="http://schemas.microsoft.com/office/drawing/2014/main" id="{DE4F3A74-7F0C-E911-2B3F-9205AA4EE4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r>
              <a:rPr lang="en-GB" sz="1200" dirty="0"/>
              <a:t>For years DR and DME have been considered a </a:t>
            </a:r>
            <a:r>
              <a:rPr lang="en-GB" sz="1200" dirty="0" err="1"/>
              <a:t>microvascular</a:t>
            </a:r>
            <a:r>
              <a:rPr lang="en-GB" sz="1200" dirty="0"/>
              <a:t> complication of DM; in fact endothelial cell damage, </a:t>
            </a:r>
            <a:r>
              <a:rPr lang="en-GB" sz="1200" dirty="0" err="1"/>
              <a:t>pericyte</a:t>
            </a:r>
            <a:r>
              <a:rPr lang="en-GB" sz="1200" dirty="0"/>
              <a:t> loss and secondary breakdown of the inner blood retinal barrier (BRB) are the principal responsible in the pathogenic process. Nowadays it is known that other factors contribute to the pathogenesis of DR and DME: hypoxia, altered blood flow, retinal ischemia and inflammation are associated with the progression of DR and the appearance of DME [6, 7]. Moreover, an increasing body of evidence suggests that </a:t>
            </a:r>
            <a:r>
              <a:rPr lang="en-GB" sz="1200" dirty="0" err="1"/>
              <a:t>neurodegeneration</a:t>
            </a:r>
            <a:r>
              <a:rPr lang="en-GB" sz="1200" dirty="0"/>
              <a:t> and retinal glial cells activation occurs even before the earliest clinical manifestation of diabetic retinal vasculopathy</a:t>
            </a:r>
            <a:r>
              <a:rPr lang="it-IT" sz="1200" dirty="0"/>
              <a:t> </a:t>
            </a:r>
            <a:endParaRPr lang="it-IT" b="1" dirty="0">
              <a:solidFill>
                <a:srgbClr val="000090"/>
              </a:solidFill>
            </a:endParaRPr>
          </a:p>
          <a:p>
            <a:pPr marL="0" indent="0">
              <a:buNone/>
            </a:pPr>
            <a:endParaRPr lang="it-IT" dirty="0"/>
          </a:p>
          <a:p>
            <a:endParaRPr lang="it-IT" dirty="0"/>
          </a:p>
        </p:txBody>
      </p:sp>
      <p:sp>
        <p:nvSpPr>
          <p:cNvPr id="4" name="Segnaposto numero diapositiva 3"/>
          <p:cNvSpPr>
            <a:spLocks noGrp="1"/>
          </p:cNvSpPr>
          <p:nvPr>
            <p:ph type="sldNum" sz="quarter" idx="10"/>
          </p:nvPr>
        </p:nvSpPr>
        <p:spPr/>
        <p:txBody>
          <a:bodyPr/>
          <a:lstStyle/>
          <a:p>
            <a:fld id="{747F2111-F33F-7E4A-843A-732810F674F4}" type="slidenum">
              <a:rPr lang="it-IT" smtClean="0"/>
              <a:t>14</a:t>
            </a:fld>
            <a:endParaRPr lang="it-IT"/>
          </a:p>
        </p:txBody>
      </p:sp>
    </p:spTree>
    <p:extLst>
      <p:ext uri="{BB962C8B-B14F-4D97-AF65-F5344CB8AC3E}">
        <p14:creationId xmlns:p14="http://schemas.microsoft.com/office/powerpoint/2010/main" val="355250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it-IT"/>
              <a:t>Fare clic per modificare stile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a:extLst>
              <a:ext uri="{FF2B5EF4-FFF2-40B4-BE49-F238E27FC236}">
                <a16:creationId xmlns:a16="http://schemas.microsoft.com/office/drawing/2014/main" id="{0C35DE37-084B-D2AC-1C37-DF466CD709B8}"/>
              </a:ext>
            </a:extLst>
          </p:cNvPr>
          <p:cNvSpPr>
            <a:spLocks noGrp="1"/>
          </p:cNvSpPr>
          <p:nvPr>
            <p:ph type="dt" sz="half" idx="10"/>
          </p:nvPr>
        </p:nvSpPr>
        <p:spPr/>
        <p:txBody>
          <a:bodyPr/>
          <a:lstStyle>
            <a:lvl1pPr>
              <a:defRPr/>
            </a:lvl1pPr>
          </a:lstStyle>
          <a:p>
            <a:pPr>
              <a:defRPr/>
            </a:pPr>
            <a:endParaRPr lang="it-IT"/>
          </a:p>
        </p:txBody>
      </p:sp>
      <p:sp>
        <p:nvSpPr>
          <p:cNvPr id="5" name="Footer Placeholder 4">
            <a:extLst>
              <a:ext uri="{FF2B5EF4-FFF2-40B4-BE49-F238E27FC236}">
                <a16:creationId xmlns:a16="http://schemas.microsoft.com/office/drawing/2014/main" id="{5F7E9A11-3672-97C9-B116-E0E21ECD4266}"/>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7D4201F0-CF6F-56B8-C8F9-3E87923A156E}"/>
              </a:ext>
            </a:extLst>
          </p:cNvPr>
          <p:cNvSpPr>
            <a:spLocks noGrp="1"/>
          </p:cNvSpPr>
          <p:nvPr>
            <p:ph type="sldNum" sz="quarter" idx="12"/>
          </p:nvPr>
        </p:nvSpPr>
        <p:spPr/>
        <p:txBody>
          <a:bodyPr/>
          <a:lstStyle>
            <a:lvl1pPr>
              <a:defRPr/>
            </a:lvl1pPr>
          </a:lstStyle>
          <a:p>
            <a:fld id="{DBBDB022-8B20-F540-87F0-ECCE04906FE9}" type="slidenum">
              <a:rPr lang="it-IT" altLang="it-IT"/>
              <a:pPr/>
              <a:t>‹N›</a:t>
            </a:fld>
            <a:endParaRPr lang="it-IT" altLang="it-IT"/>
          </a:p>
        </p:txBody>
      </p:sp>
    </p:spTree>
    <p:extLst>
      <p:ext uri="{BB962C8B-B14F-4D97-AF65-F5344CB8AC3E}">
        <p14:creationId xmlns:p14="http://schemas.microsoft.com/office/powerpoint/2010/main" val="360637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a:extLst>
              <a:ext uri="{FF2B5EF4-FFF2-40B4-BE49-F238E27FC236}">
                <a16:creationId xmlns:a16="http://schemas.microsoft.com/office/drawing/2014/main" id="{A25F4C73-C523-888C-5639-CE1650C60481}"/>
              </a:ext>
            </a:extLst>
          </p:cNvPr>
          <p:cNvSpPr>
            <a:spLocks noGrp="1"/>
          </p:cNvSpPr>
          <p:nvPr>
            <p:ph type="dt" sz="half" idx="10"/>
          </p:nvPr>
        </p:nvSpPr>
        <p:spPr/>
        <p:txBody>
          <a:bodyPr/>
          <a:lstStyle>
            <a:lvl1pPr>
              <a:defRPr/>
            </a:lvl1pPr>
          </a:lstStyle>
          <a:p>
            <a:pPr>
              <a:defRPr/>
            </a:pPr>
            <a:endParaRPr lang="it-IT"/>
          </a:p>
        </p:txBody>
      </p:sp>
      <p:sp>
        <p:nvSpPr>
          <p:cNvPr id="5" name="Footer Placeholder 4">
            <a:extLst>
              <a:ext uri="{FF2B5EF4-FFF2-40B4-BE49-F238E27FC236}">
                <a16:creationId xmlns:a16="http://schemas.microsoft.com/office/drawing/2014/main" id="{CD296F65-0F4A-4AF8-8A91-E618D4F1AB0C}"/>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753DC25F-437B-C63F-D6EE-B18F407B72AA}"/>
              </a:ext>
            </a:extLst>
          </p:cNvPr>
          <p:cNvSpPr>
            <a:spLocks noGrp="1"/>
          </p:cNvSpPr>
          <p:nvPr>
            <p:ph type="sldNum" sz="quarter" idx="12"/>
          </p:nvPr>
        </p:nvSpPr>
        <p:spPr/>
        <p:txBody>
          <a:bodyPr/>
          <a:lstStyle>
            <a:lvl1pPr>
              <a:defRPr/>
            </a:lvl1pPr>
          </a:lstStyle>
          <a:p>
            <a:fld id="{87AFD65C-B09A-444C-8E4E-56868D0D7199}" type="slidenum">
              <a:rPr lang="it-IT" altLang="it-IT"/>
              <a:pPr/>
              <a:t>‹N›</a:t>
            </a:fld>
            <a:endParaRPr lang="it-IT" altLang="it-IT"/>
          </a:p>
        </p:txBody>
      </p:sp>
    </p:spTree>
    <p:extLst>
      <p:ext uri="{BB962C8B-B14F-4D97-AF65-F5344CB8AC3E}">
        <p14:creationId xmlns:p14="http://schemas.microsoft.com/office/powerpoint/2010/main" val="3405482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a:t>Fare clic per modificare stile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8EDD14D1-3836-1979-F5CF-606BB00258BD}"/>
              </a:ext>
            </a:extLst>
          </p:cNvPr>
          <p:cNvSpPr>
            <a:spLocks noGrp="1"/>
          </p:cNvSpPr>
          <p:nvPr>
            <p:ph type="dt" sz="half" idx="10"/>
          </p:nvPr>
        </p:nvSpPr>
        <p:spPr/>
        <p:txBody>
          <a:bodyPr/>
          <a:lstStyle>
            <a:lvl1pPr>
              <a:defRPr/>
            </a:lvl1pPr>
          </a:lstStyle>
          <a:p>
            <a:pPr>
              <a:defRPr/>
            </a:pPr>
            <a:endParaRPr lang="it-IT"/>
          </a:p>
        </p:txBody>
      </p:sp>
      <p:sp>
        <p:nvSpPr>
          <p:cNvPr id="5" name="Footer Placeholder 4">
            <a:extLst>
              <a:ext uri="{FF2B5EF4-FFF2-40B4-BE49-F238E27FC236}">
                <a16:creationId xmlns:a16="http://schemas.microsoft.com/office/drawing/2014/main" id="{AFEF6868-6364-97DA-EA41-05FEF6616822}"/>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E199AE5E-8073-612A-703E-81B55AADF388}"/>
              </a:ext>
            </a:extLst>
          </p:cNvPr>
          <p:cNvSpPr>
            <a:spLocks noGrp="1"/>
          </p:cNvSpPr>
          <p:nvPr>
            <p:ph type="sldNum" sz="quarter" idx="12"/>
          </p:nvPr>
        </p:nvSpPr>
        <p:spPr/>
        <p:txBody>
          <a:bodyPr/>
          <a:lstStyle>
            <a:lvl1pPr>
              <a:defRPr/>
            </a:lvl1pPr>
          </a:lstStyle>
          <a:p>
            <a:fld id="{3BD8F4DE-B192-6D44-82E4-D189D8B1B80A}" type="slidenum">
              <a:rPr lang="it-IT" altLang="it-IT"/>
              <a:pPr/>
              <a:t>‹N›</a:t>
            </a:fld>
            <a:endParaRPr lang="it-IT" altLang="it-IT"/>
          </a:p>
        </p:txBody>
      </p:sp>
    </p:spTree>
    <p:extLst>
      <p:ext uri="{BB962C8B-B14F-4D97-AF65-F5344CB8AC3E}">
        <p14:creationId xmlns:p14="http://schemas.microsoft.com/office/powerpoint/2010/main" val="1768087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A53B81C5-5DD0-1482-C6BA-42F0D21BECF1}"/>
              </a:ext>
            </a:extLst>
          </p:cNvPr>
          <p:cNvSpPr>
            <a:spLocks noGrp="1"/>
          </p:cNvSpPr>
          <p:nvPr>
            <p:ph type="dt" sz="half" idx="10"/>
          </p:nvPr>
        </p:nvSpPr>
        <p:spPr/>
        <p:txBody>
          <a:bodyPr/>
          <a:lstStyle>
            <a:lvl1pPr>
              <a:defRPr/>
            </a:lvl1pPr>
          </a:lstStyle>
          <a:p>
            <a:pPr>
              <a:defRPr/>
            </a:pPr>
            <a:endParaRPr lang="it-IT"/>
          </a:p>
        </p:txBody>
      </p:sp>
      <p:sp>
        <p:nvSpPr>
          <p:cNvPr id="5" name="Footer Placeholder 4">
            <a:extLst>
              <a:ext uri="{FF2B5EF4-FFF2-40B4-BE49-F238E27FC236}">
                <a16:creationId xmlns:a16="http://schemas.microsoft.com/office/drawing/2014/main" id="{77C5477B-DD4C-E826-593A-58D55FE1EE62}"/>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E15A6F30-B98F-2422-9E0B-AC6F04D10D63}"/>
              </a:ext>
            </a:extLst>
          </p:cNvPr>
          <p:cNvSpPr>
            <a:spLocks noGrp="1"/>
          </p:cNvSpPr>
          <p:nvPr>
            <p:ph type="sldNum" sz="quarter" idx="12"/>
          </p:nvPr>
        </p:nvSpPr>
        <p:spPr/>
        <p:txBody>
          <a:bodyPr/>
          <a:lstStyle>
            <a:lvl1pPr>
              <a:defRPr/>
            </a:lvl1pPr>
          </a:lstStyle>
          <a:p>
            <a:fld id="{7E4C964B-F165-0940-8008-9B3981245EA2}" type="slidenum">
              <a:rPr lang="it-IT" altLang="it-IT"/>
              <a:pPr/>
              <a:t>‹N›</a:t>
            </a:fld>
            <a:endParaRPr lang="it-IT" altLang="it-IT"/>
          </a:p>
        </p:txBody>
      </p:sp>
    </p:spTree>
    <p:extLst>
      <p:ext uri="{BB962C8B-B14F-4D97-AF65-F5344CB8AC3E}">
        <p14:creationId xmlns:p14="http://schemas.microsoft.com/office/powerpoint/2010/main" val="304842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it-IT"/>
              <a:t>Fare clic per modificare stile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77294EE1-C3B4-B1D8-BDAB-81E02D699AD0}"/>
              </a:ext>
            </a:extLst>
          </p:cNvPr>
          <p:cNvSpPr>
            <a:spLocks noGrp="1"/>
          </p:cNvSpPr>
          <p:nvPr>
            <p:ph type="dt" sz="half" idx="10"/>
          </p:nvPr>
        </p:nvSpPr>
        <p:spPr/>
        <p:txBody>
          <a:bodyPr/>
          <a:lstStyle>
            <a:lvl1pPr>
              <a:defRPr/>
            </a:lvl1pPr>
          </a:lstStyle>
          <a:p>
            <a:pPr>
              <a:defRPr/>
            </a:pPr>
            <a:endParaRPr lang="it-IT"/>
          </a:p>
        </p:txBody>
      </p:sp>
      <p:sp>
        <p:nvSpPr>
          <p:cNvPr id="5" name="Footer Placeholder 4">
            <a:extLst>
              <a:ext uri="{FF2B5EF4-FFF2-40B4-BE49-F238E27FC236}">
                <a16:creationId xmlns:a16="http://schemas.microsoft.com/office/drawing/2014/main" id="{02FD3A82-3A6D-0136-7B9C-4EA5E8211161}"/>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7527F1BC-7F26-D0EF-7293-3AAA050AED71}"/>
              </a:ext>
            </a:extLst>
          </p:cNvPr>
          <p:cNvSpPr>
            <a:spLocks noGrp="1"/>
          </p:cNvSpPr>
          <p:nvPr>
            <p:ph type="sldNum" sz="quarter" idx="12"/>
          </p:nvPr>
        </p:nvSpPr>
        <p:spPr/>
        <p:txBody>
          <a:bodyPr/>
          <a:lstStyle>
            <a:lvl1pPr>
              <a:defRPr/>
            </a:lvl1pPr>
          </a:lstStyle>
          <a:p>
            <a:fld id="{E7CD97E4-E598-1940-B6F9-B73427C9309C}" type="slidenum">
              <a:rPr lang="it-IT" altLang="it-IT"/>
              <a:pPr/>
              <a:t>‹N›</a:t>
            </a:fld>
            <a:endParaRPr lang="it-IT" altLang="it-IT"/>
          </a:p>
        </p:txBody>
      </p:sp>
    </p:spTree>
    <p:extLst>
      <p:ext uri="{BB962C8B-B14F-4D97-AF65-F5344CB8AC3E}">
        <p14:creationId xmlns:p14="http://schemas.microsoft.com/office/powerpoint/2010/main" val="1086209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3">
            <a:extLst>
              <a:ext uri="{FF2B5EF4-FFF2-40B4-BE49-F238E27FC236}">
                <a16:creationId xmlns:a16="http://schemas.microsoft.com/office/drawing/2014/main" id="{0243E11F-D156-9A36-135C-59433D734BE7}"/>
              </a:ext>
            </a:extLst>
          </p:cNvPr>
          <p:cNvSpPr>
            <a:spLocks noGrp="1"/>
          </p:cNvSpPr>
          <p:nvPr>
            <p:ph type="dt" sz="half" idx="10"/>
          </p:nvPr>
        </p:nvSpPr>
        <p:spPr/>
        <p:txBody>
          <a:bodyPr/>
          <a:lstStyle>
            <a:lvl1pPr>
              <a:defRPr/>
            </a:lvl1pPr>
          </a:lstStyle>
          <a:p>
            <a:pPr>
              <a:defRPr/>
            </a:pPr>
            <a:endParaRPr lang="it-IT"/>
          </a:p>
        </p:txBody>
      </p:sp>
      <p:sp>
        <p:nvSpPr>
          <p:cNvPr id="6" name="Footer Placeholder 4">
            <a:extLst>
              <a:ext uri="{FF2B5EF4-FFF2-40B4-BE49-F238E27FC236}">
                <a16:creationId xmlns:a16="http://schemas.microsoft.com/office/drawing/2014/main" id="{A32EC0DD-3C20-CD77-7C11-E745B9000E5E}"/>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86684FED-E0B5-AB93-6F48-557ABE15C3D8}"/>
              </a:ext>
            </a:extLst>
          </p:cNvPr>
          <p:cNvSpPr>
            <a:spLocks noGrp="1"/>
          </p:cNvSpPr>
          <p:nvPr>
            <p:ph type="sldNum" sz="quarter" idx="12"/>
          </p:nvPr>
        </p:nvSpPr>
        <p:spPr/>
        <p:txBody>
          <a:bodyPr/>
          <a:lstStyle>
            <a:lvl1pPr>
              <a:defRPr/>
            </a:lvl1pPr>
          </a:lstStyle>
          <a:p>
            <a:fld id="{429B4D73-F82D-1247-9E2C-7D55A1B33AD3}" type="slidenum">
              <a:rPr lang="it-IT" altLang="it-IT"/>
              <a:pPr/>
              <a:t>‹N›</a:t>
            </a:fld>
            <a:endParaRPr lang="it-IT" altLang="it-IT"/>
          </a:p>
        </p:txBody>
      </p:sp>
    </p:spTree>
    <p:extLst>
      <p:ext uri="{BB962C8B-B14F-4D97-AF65-F5344CB8AC3E}">
        <p14:creationId xmlns:p14="http://schemas.microsoft.com/office/powerpoint/2010/main" val="4267912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stile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3">
            <a:extLst>
              <a:ext uri="{FF2B5EF4-FFF2-40B4-BE49-F238E27FC236}">
                <a16:creationId xmlns:a16="http://schemas.microsoft.com/office/drawing/2014/main" id="{8CAB8AB1-58E9-A479-9372-37375296D4C8}"/>
              </a:ext>
            </a:extLst>
          </p:cNvPr>
          <p:cNvSpPr>
            <a:spLocks noGrp="1"/>
          </p:cNvSpPr>
          <p:nvPr>
            <p:ph type="dt" sz="half" idx="10"/>
          </p:nvPr>
        </p:nvSpPr>
        <p:spPr/>
        <p:txBody>
          <a:bodyPr/>
          <a:lstStyle>
            <a:lvl1pPr>
              <a:defRPr/>
            </a:lvl1pPr>
          </a:lstStyle>
          <a:p>
            <a:pPr>
              <a:defRPr/>
            </a:pPr>
            <a:endParaRPr lang="it-IT"/>
          </a:p>
        </p:txBody>
      </p:sp>
      <p:sp>
        <p:nvSpPr>
          <p:cNvPr id="8" name="Footer Placeholder 4">
            <a:extLst>
              <a:ext uri="{FF2B5EF4-FFF2-40B4-BE49-F238E27FC236}">
                <a16:creationId xmlns:a16="http://schemas.microsoft.com/office/drawing/2014/main" id="{DB9AAAF7-C17A-C1FC-3687-00BC2EE27668}"/>
              </a:ext>
            </a:extLst>
          </p:cNvPr>
          <p:cNvSpPr>
            <a:spLocks noGrp="1"/>
          </p:cNvSpPr>
          <p:nvPr>
            <p:ph type="ftr" sz="quarter" idx="11"/>
          </p:nvPr>
        </p:nvSpPr>
        <p:spPr/>
        <p:txBody>
          <a:bodyPr/>
          <a:lstStyle>
            <a:lvl1pPr>
              <a:defRPr/>
            </a:lvl1pPr>
          </a:lstStyle>
          <a:p>
            <a:pPr>
              <a:defRPr/>
            </a:pPr>
            <a:endParaRPr lang="it-IT"/>
          </a:p>
        </p:txBody>
      </p:sp>
      <p:sp>
        <p:nvSpPr>
          <p:cNvPr id="9" name="Slide Number Placeholder 5">
            <a:extLst>
              <a:ext uri="{FF2B5EF4-FFF2-40B4-BE49-F238E27FC236}">
                <a16:creationId xmlns:a16="http://schemas.microsoft.com/office/drawing/2014/main" id="{F8C2CCDE-ECF5-C7FC-B210-497B6FD48143}"/>
              </a:ext>
            </a:extLst>
          </p:cNvPr>
          <p:cNvSpPr>
            <a:spLocks noGrp="1"/>
          </p:cNvSpPr>
          <p:nvPr>
            <p:ph type="sldNum" sz="quarter" idx="12"/>
          </p:nvPr>
        </p:nvSpPr>
        <p:spPr/>
        <p:txBody>
          <a:bodyPr/>
          <a:lstStyle>
            <a:lvl1pPr>
              <a:defRPr/>
            </a:lvl1pPr>
          </a:lstStyle>
          <a:p>
            <a:fld id="{7B0FDB3A-C26A-A04F-A706-2E0BFA679F9A}" type="slidenum">
              <a:rPr lang="it-IT" altLang="it-IT"/>
              <a:pPr/>
              <a:t>‹N›</a:t>
            </a:fld>
            <a:endParaRPr lang="it-IT" altLang="it-IT"/>
          </a:p>
        </p:txBody>
      </p:sp>
    </p:spTree>
    <p:extLst>
      <p:ext uri="{BB962C8B-B14F-4D97-AF65-F5344CB8AC3E}">
        <p14:creationId xmlns:p14="http://schemas.microsoft.com/office/powerpoint/2010/main" val="3896584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Date Placeholder 3">
            <a:extLst>
              <a:ext uri="{FF2B5EF4-FFF2-40B4-BE49-F238E27FC236}">
                <a16:creationId xmlns:a16="http://schemas.microsoft.com/office/drawing/2014/main" id="{97147F5C-8208-2FDA-47ED-08DC01340231}"/>
              </a:ext>
            </a:extLst>
          </p:cNvPr>
          <p:cNvSpPr>
            <a:spLocks noGrp="1"/>
          </p:cNvSpPr>
          <p:nvPr>
            <p:ph type="dt" sz="half" idx="10"/>
          </p:nvPr>
        </p:nvSpPr>
        <p:spPr/>
        <p:txBody>
          <a:bodyPr/>
          <a:lstStyle>
            <a:lvl1pPr>
              <a:defRPr/>
            </a:lvl1pPr>
          </a:lstStyle>
          <a:p>
            <a:pPr>
              <a:defRPr/>
            </a:pPr>
            <a:endParaRPr lang="it-IT"/>
          </a:p>
        </p:txBody>
      </p:sp>
      <p:sp>
        <p:nvSpPr>
          <p:cNvPr id="4" name="Footer Placeholder 4">
            <a:extLst>
              <a:ext uri="{FF2B5EF4-FFF2-40B4-BE49-F238E27FC236}">
                <a16:creationId xmlns:a16="http://schemas.microsoft.com/office/drawing/2014/main" id="{A2C39C9F-9EA5-4B3F-91DB-22A8C8F247F6}"/>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5">
            <a:extLst>
              <a:ext uri="{FF2B5EF4-FFF2-40B4-BE49-F238E27FC236}">
                <a16:creationId xmlns:a16="http://schemas.microsoft.com/office/drawing/2014/main" id="{64D0965A-1216-398C-140F-92689D147A52}"/>
              </a:ext>
            </a:extLst>
          </p:cNvPr>
          <p:cNvSpPr>
            <a:spLocks noGrp="1"/>
          </p:cNvSpPr>
          <p:nvPr>
            <p:ph type="sldNum" sz="quarter" idx="12"/>
          </p:nvPr>
        </p:nvSpPr>
        <p:spPr/>
        <p:txBody>
          <a:bodyPr/>
          <a:lstStyle>
            <a:lvl1pPr>
              <a:defRPr/>
            </a:lvl1pPr>
          </a:lstStyle>
          <a:p>
            <a:fld id="{EE338F64-2B86-744D-ABC5-C22A1BA39CE5}" type="slidenum">
              <a:rPr lang="it-IT" altLang="it-IT"/>
              <a:pPr/>
              <a:t>‹N›</a:t>
            </a:fld>
            <a:endParaRPr lang="it-IT" altLang="it-IT"/>
          </a:p>
        </p:txBody>
      </p:sp>
    </p:spTree>
    <p:extLst>
      <p:ext uri="{BB962C8B-B14F-4D97-AF65-F5344CB8AC3E}">
        <p14:creationId xmlns:p14="http://schemas.microsoft.com/office/powerpoint/2010/main" val="1701329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C372E5-2B34-2132-14B5-0900BADF5B27}"/>
              </a:ext>
            </a:extLst>
          </p:cNvPr>
          <p:cNvSpPr>
            <a:spLocks noGrp="1"/>
          </p:cNvSpPr>
          <p:nvPr>
            <p:ph type="dt" sz="half" idx="10"/>
          </p:nvPr>
        </p:nvSpPr>
        <p:spPr/>
        <p:txBody>
          <a:bodyPr/>
          <a:lstStyle>
            <a:lvl1pPr>
              <a:defRPr/>
            </a:lvl1pPr>
          </a:lstStyle>
          <a:p>
            <a:pPr>
              <a:defRPr/>
            </a:pPr>
            <a:endParaRPr lang="it-IT"/>
          </a:p>
        </p:txBody>
      </p:sp>
      <p:sp>
        <p:nvSpPr>
          <p:cNvPr id="3" name="Footer Placeholder 4">
            <a:extLst>
              <a:ext uri="{FF2B5EF4-FFF2-40B4-BE49-F238E27FC236}">
                <a16:creationId xmlns:a16="http://schemas.microsoft.com/office/drawing/2014/main" id="{5585B990-D2F9-5BB8-60F2-6FB9EC55E4EA}"/>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F8323990-0A91-EE8B-61CE-FB611FF708C5}"/>
              </a:ext>
            </a:extLst>
          </p:cNvPr>
          <p:cNvSpPr>
            <a:spLocks noGrp="1"/>
          </p:cNvSpPr>
          <p:nvPr>
            <p:ph type="sldNum" sz="quarter" idx="12"/>
          </p:nvPr>
        </p:nvSpPr>
        <p:spPr/>
        <p:txBody>
          <a:bodyPr/>
          <a:lstStyle>
            <a:lvl1pPr>
              <a:defRPr/>
            </a:lvl1pPr>
          </a:lstStyle>
          <a:p>
            <a:fld id="{77D0CFDB-E7F3-F249-BD64-A371C1BE6BCB}" type="slidenum">
              <a:rPr lang="it-IT" altLang="it-IT"/>
              <a:pPr/>
              <a:t>‹N›</a:t>
            </a:fld>
            <a:endParaRPr lang="it-IT" altLang="it-IT"/>
          </a:p>
        </p:txBody>
      </p:sp>
    </p:spTree>
    <p:extLst>
      <p:ext uri="{BB962C8B-B14F-4D97-AF65-F5344CB8AC3E}">
        <p14:creationId xmlns:p14="http://schemas.microsoft.com/office/powerpoint/2010/main" val="1398772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61050E1B-80FC-740E-41F3-EAFC973ADBC4}"/>
              </a:ext>
            </a:extLst>
          </p:cNvPr>
          <p:cNvSpPr>
            <a:spLocks noGrp="1"/>
          </p:cNvSpPr>
          <p:nvPr>
            <p:ph type="dt" sz="half" idx="10"/>
          </p:nvPr>
        </p:nvSpPr>
        <p:spPr/>
        <p:txBody>
          <a:bodyPr/>
          <a:lstStyle>
            <a:lvl1pPr>
              <a:defRPr/>
            </a:lvl1pPr>
          </a:lstStyle>
          <a:p>
            <a:pPr>
              <a:defRPr/>
            </a:pPr>
            <a:endParaRPr lang="it-IT"/>
          </a:p>
        </p:txBody>
      </p:sp>
      <p:sp>
        <p:nvSpPr>
          <p:cNvPr id="6" name="Footer Placeholder 4">
            <a:extLst>
              <a:ext uri="{FF2B5EF4-FFF2-40B4-BE49-F238E27FC236}">
                <a16:creationId xmlns:a16="http://schemas.microsoft.com/office/drawing/2014/main" id="{3AF95326-91DD-9D7E-D0E5-8E596D326A71}"/>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A7E6AD99-2A45-8FF0-B2AD-68EF8942FE4A}"/>
              </a:ext>
            </a:extLst>
          </p:cNvPr>
          <p:cNvSpPr>
            <a:spLocks noGrp="1"/>
          </p:cNvSpPr>
          <p:nvPr>
            <p:ph type="sldNum" sz="quarter" idx="12"/>
          </p:nvPr>
        </p:nvSpPr>
        <p:spPr/>
        <p:txBody>
          <a:bodyPr/>
          <a:lstStyle>
            <a:lvl1pPr>
              <a:defRPr/>
            </a:lvl1pPr>
          </a:lstStyle>
          <a:p>
            <a:fld id="{D256D345-72B7-6B41-933C-71F90E6373DB}" type="slidenum">
              <a:rPr lang="it-IT" altLang="it-IT"/>
              <a:pPr/>
              <a:t>‹N›</a:t>
            </a:fld>
            <a:endParaRPr lang="it-IT" altLang="it-IT"/>
          </a:p>
        </p:txBody>
      </p:sp>
    </p:spTree>
    <p:extLst>
      <p:ext uri="{BB962C8B-B14F-4D97-AF65-F5344CB8AC3E}">
        <p14:creationId xmlns:p14="http://schemas.microsoft.com/office/powerpoint/2010/main" val="2532472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Trascinare l'immagine su un segnaposto o fare clic sull'icona per aggiungerla</a:t>
            </a:r>
            <a:endParaRPr lang="en-US" noProof="0"/>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C5644E04-63F5-9FC0-9433-01370ECFF940}"/>
              </a:ext>
            </a:extLst>
          </p:cNvPr>
          <p:cNvSpPr>
            <a:spLocks noGrp="1"/>
          </p:cNvSpPr>
          <p:nvPr>
            <p:ph type="dt" sz="half" idx="10"/>
          </p:nvPr>
        </p:nvSpPr>
        <p:spPr/>
        <p:txBody>
          <a:bodyPr/>
          <a:lstStyle>
            <a:lvl1pPr>
              <a:defRPr/>
            </a:lvl1pPr>
          </a:lstStyle>
          <a:p>
            <a:pPr>
              <a:defRPr/>
            </a:pPr>
            <a:endParaRPr lang="it-IT"/>
          </a:p>
        </p:txBody>
      </p:sp>
      <p:sp>
        <p:nvSpPr>
          <p:cNvPr id="6" name="Footer Placeholder 4">
            <a:extLst>
              <a:ext uri="{FF2B5EF4-FFF2-40B4-BE49-F238E27FC236}">
                <a16:creationId xmlns:a16="http://schemas.microsoft.com/office/drawing/2014/main" id="{FF5FAC90-3975-F647-1B65-5CFB76B54A5C}"/>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DC9BB596-3CAC-3F68-EDED-4CDCCFEF4843}"/>
              </a:ext>
            </a:extLst>
          </p:cNvPr>
          <p:cNvSpPr>
            <a:spLocks noGrp="1"/>
          </p:cNvSpPr>
          <p:nvPr>
            <p:ph type="sldNum" sz="quarter" idx="12"/>
          </p:nvPr>
        </p:nvSpPr>
        <p:spPr/>
        <p:txBody>
          <a:bodyPr/>
          <a:lstStyle>
            <a:lvl1pPr>
              <a:defRPr/>
            </a:lvl1pPr>
          </a:lstStyle>
          <a:p>
            <a:fld id="{48B26105-887B-8644-850F-D24C739EFA10}" type="slidenum">
              <a:rPr lang="it-IT" altLang="it-IT"/>
              <a:pPr/>
              <a:t>‹N›</a:t>
            </a:fld>
            <a:endParaRPr lang="it-IT" altLang="it-IT"/>
          </a:p>
        </p:txBody>
      </p:sp>
    </p:spTree>
    <p:extLst>
      <p:ext uri="{BB962C8B-B14F-4D97-AF65-F5344CB8AC3E}">
        <p14:creationId xmlns:p14="http://schemas.microsoft.com/office/powerpoint/2010/main" val="3963127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2F9FD90-186E-4FED-95BC-1C79AED0435E}"/>
              </a:ext>
            </a:extLst>
          </p:cNvPr>
          <p:cNvSpPr>
            <a:spLocks noGrp="1"/>
          </p:cNvSpPr>
          <p:nvPr>
            <p:ph type="title"/>
          </p:nvPr>
        </p:nvSpPr>
        <p:spPr bwMode="auto">
          <a:xfrm>
            <a:off x="4572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stile</a:t>
            </a:r>
            <a:endParaRPr lang="en-US" altLang="it-IT"/>
          </a:p>
        </p:txBody>
      </p:sp>
      <p:sp>
        <p:nvSpPr>
          <p:cNvPr id="1027" name="Text Placeholder 2">
            <a:extLst>
              <a:ext uri="{FF2B5EF4-FFF2-40B4-BE49-F238E27FC236}">
                <a16:creationId xmlns:a16="http://schemas.microsoft.com/office/drawing/2014/main" id="{38BB7E01-1A87-2357-0BB7-E2810E494EA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4DC37793-85B6-DC10-B370-7465C37CEE4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charset="0"/>
                <a:cs typeface="ＭＳ Ｐゴシック" charset="0"/>
              </a:defRPr>
            </a:lvl1pPr>
          </a:lstStyle>
          <a:p>
            <a:pPr>
              <a:defRPr/>
            </a:pPr>
            <a:endParaRPr lang="it-IT"/>
          </a:p>
        </p:txBody>
      </p:sp>
      <p:sp>
        <p:nvSpPr>
          <p:cNvPr id="5" name="Footer Placeholder 4">
            <a:extLst>
              <a:ext uri="{FF2B5EF4-FFF2-40B4-BE49-F238E27FC236}">
                <a16:creationId xmlns:a16="http://schemas.microsoft.com/office/drawing/2014/main" id="{5ABFE9B2-8C2B-3892-3C9B-01083864CC9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charset="0"/>
                <a:cs typeface="ＭＳ Ｐゴシック" charset="0"/>
              </a:defRPr>
            </a:lvl1pPr>
          </a:lstStyle>
          <a:p>
            <a:pPr>
              <a:defRPr/>
            </a:pPr>
            <a:endParaRPr lang="it-IT"/>
          </a:p>
        </p:txBody>
      </p:sp>
      <p:sp>
        <p:nvSpPr>
          <p:cNvPr id="6" name="Slide Number Placeholder 5">
            <a:extLst>
              <a:ext uri="{FF2B5EF4-FFF2-40B4-BE49-F238E27FC236}">
                <a16:creationId xmlns:a16="http://schemas.microsoft.com/office/drawing/2014/main" id="{4A782282-0553-EC0B-F14A-DCEB91B1410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fld id="{B5C4EF50-AFF8-F741-B937-ED51BF348D39}" type="slidenum">
              <a:rPr lang="it-IT" altLang="it-IT"/>
              <a:pPr/>
              <a:t>‹N›</a:t>
            </a:fld>
            <a:endParaRPr lang="it-IT" altLang="it-IT"/>
          </a:p>
        </p:txBody>
      </p:sp>
    </p:spTree>
  </p:cSld>
  <p:clrMap bg1="dk1" tx1="lt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ctr" rtl="0" eaLnBrk="0" fontAlgn="base" hangingPunct="0">
        <a:spcBef>
          <a:spcPct val="0"/>
        </a:spcBef>
        <a:spcAft>
          <a:spcPct val="0"/>
        </a:spcAft>
        <a:defRPr sz="5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5000">
          <a:solidFill>
            <a:schemeClr val="tx1"/>
          </a:solidFill>
          <a:latin typeface="Corbel" charset="0"/>
          <a:ea typeface="ＭＳ Ｐゴシック" charset="0"/>
          <a:cs typeface="ＭＳ Ｐゴシック" charset="0"/>
        </a:defRPr>
      </a:lvl2pPr>
      <a:lvl3pPr algn="ctr" rtl="0" eaLnBrk="0" fontAlgn="base" hangingPunct="0">
        <a:spcBef>
          <a:spcPct val="0"/>
        </a:spcBef>
        <a:spcAft>
          <a:spcPct val="0"/>
        </a:spcAft>
        <a:defRPr sz="5000">
          <a:solidFill>
            <a:schemeClr val="tx1"/>
          </a:solidFill>
          <a:latin typeface="Corbel" charset="0"/>
          <a:ea typeface="ＭＳ Ｐゴシック" charset="0"/>
          <a:cs typeface="ＭＳ Ｐゴシック" charset="0"/>
        </a:defRPr>
      </a:lvl3pPr>
      <a:lvl4pPr algn="ctr" rtl="0" eaLnBrk="0" fontAlgn="base" hangingPunct="0">
        <a:spcBef>
          <a:spcPct val="0"/>
        </a:spcBef>
        <a:spcAft>
          <a:spcPct val="0"/>
        </a:spcAft>
        <a:defRPr sz="5000">
          <a:solidFill>
            <a:schemeClr val="tx1"/>
          </a:solidFill>
          <a:latin typeface="Corbel" charset="0"/>
          <a:ea typeface="ＭＳ Ｐゴシック" charset="0"/>
          <a:cs typeface="ＭＳ Ｐゴシック" charset="0"/>
        </a:defRPr>
      </a:lvl4pPr>
      <a:lvl5pPr algn="ctr" rtl="0" eaLnBrk="0" fontAlgn="base" hangingPunct="0">
        <a:spcBef>
          <a:spcPct val="0"/>
        </a:spcBef>
        <a:spcAft>
          <a:spcPct val="0"/>
        </a:spcAft>
        <a:defRPr sz="5000">
          <a:solidFill>
            <a:schemeClr val="tx1"/>
          </a:solidFill>
          <a:latin typeface="Corbe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lnSpc>
          <a:spcPct val="150000"/>
        </a:lnSpc>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lnSpc>
          <a:spcPct val="150000"/>
        </a:lnSpc>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lnSpc>
          <a:spcPct val="150000"/>
        </a:lnSpc>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lnSpc>
          <a:spcPct val="150000"/>
        </a:lnSpc>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lnSpc>
          <a:spcPct val="150000"/>
        </a:lnSpc>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6.jpeg"/><Relationship Id="rId4" Type="http://schemas.microsoft.com/office/2007/relationships/hdphoto" Target="../media/hdphoto1.wdp"/><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one.aao.org/CE/PracticeGuidelines/PPP_Content.aspx?cid=d0c853d3-219f-487b-a524-326ab3cecd9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B3FABB-07FA-04DA-53ED-47B9C31BA1FA}"/>
              </a:ext>
            </a:extLst>
          </p:cNvPr>
          <p:cNvSpPr>
            <a:spLocks noGrp="1"/>
          </p:cNvSpPr>
          <p:nvPr>
            <p:ph type="ctrTitle"/>
          </p:nvPr>
        </p:nvSpPr>
        <p:spPr>
          <a:xfrm>
            <a:off x="444203" y="332656"/>
            <a:ext cx="8497887" cy="2485156"/>
          </a:xfrm>
        </p:spPr>
        <p:txBody>
          <a:bodyPr rtlCol="0">
            <a:normAutofit fontScale="90000"/>
          </a:bodyPr>
          <a:lstStyle/>
          <a:p>
            <a:pPr eaLnBrk="1" fontAlgn="auto" hangingPunct="1">
              <a:spcAft>
                <a:spcPts val="0"/>
              </a:spcAft>
              <a:defRPr/>
            </a:pPr>
            <a:r>
              <a:rPr lang="it-IT" b="1" dirty="0">
                <a:ea typeface="+mj-ea"/>
                <a:cs typeface="+mj-cs"/>
              </a:rPr>
              <a:t>Complicanze oculari</a:t>
            </a:r>
            <a:br>
              <a:rPr lang="it-IT" b="1" dirty="0">
                <a:ea typeface="+mj-ea"/>
                <a:cs typeface="+mj-cs"/>
              </a:rPr>
            </a:br>
            <a:r>
              <a:rPr lang="it-IT" b="1" dirty="0">
                <a:ea typeface="+mj-ea"/>
                <a:cs typeface="+mj-cs"/>
              </a:rPr>
              <a:t>del diabete:</a:t>
            </a:r>
            <a:br>
              <a:rPr lang="it-IT" b="1" dirty="0">
                <a:ea typeface="+mj-ea"/>
                <a:cs typeface="+mj-cs"/>
              </a:rPr>
            </a:br>
            <a:r>
              <a:rPr lang="it-IT" b="1" dirty="0">
                <a:ea typeface="+mj-ea"/>
                <a:cs typeface="+mj-cs"/>
              </a:rPr>
              <a:t>LA RETINOPATIA DIABETICA</a:t>
            </a:r>
          </a:p>
        </p:txBody>
      </p:sp>
      <p:sp>
        <p:nvSpPr>
          <p:cNvPr id="3" name="Sottotitolo 2">
            <a:extLst>
              <a:ext uri="{FF2B5EF4-FFF2-40B4-BE49-F238E27FC236}">
                <a16:creationId xmlns:a16="http://schemas.microsoft.com/office/drawing/2014/main" id="{EDAADC0B-8DB0-FA4A-0879-AA76D346D55A}"/>
              </a:ext>
            </a:extLst>
          </p:cNvPr>
          <p:cNvSpPr>
            <a:spLocks noGrp="1"/>
          </p:cNvSpPr>
          <p:nvPr>
            <p:ph type="subTitle" idx="1"/>
          </p:nvPr>
        </p:nvSpPr>
        <p:spPr>
          <a:xfrm>
            <a:off x="1177132" y="3140968"/>
            <a:ext cx="6625431" cy="2708275"/>
          </a:xfrm>
        </p:spPr>
        <p:txBody>
          <a:bodyPr>
            <a:normAutofit/>
          </a:bodyPr>
          <a:lstStyle/>
          <a:p>
            <a:pPr eaLnBrk="1" hangingPunct="1">
              <a:lnSpc>
                <a:spcPct val="130000"/>
              </a:lnSpc>
            </a:pPr>
            <a:r>
              <a:rPr lang="it-IT" altLang="it-IT" dirty="0">
                <a:solidFill>
                  <a:srgbClr val="FFFFFF"/>
                </a:solidFill>
                <a:latin typeface="Arial" panose="020B0604020202020204" pitchFamily="34" charset="0"/>
                <a:ea typeface="ＭＳ Ｐゴシック" panose="020B0600070205080204" pitchFamily="34" charset="-128"/>
              </a:rPr>
              <a:t>Dott.ssa Silvia Bini</a:t>
            </a:r>
          </a:p>
          <a:p>
            <a:pPr eaLnBrk="1" hangingPunct="1">
              <a:lnSpc>
                <a:spcPct val="130000"/>
              </a:lnSpc>
            </a:pPr>
            <a:endParaRPr lang="it-IT" altLang="it-IT" sz="2200" dirty="0">
              <a:solidFill>
                <a:schemeClr val="tx1"/>
              </a:solidFill>
              <a:latin typeface="Arial" panose="020B0604020202020204" pitchFamily="34" charset="0"/>
              <a:ea typeface="ＭＳ Ｐゴシック" panose="020B0600070205080204" pitchFamily="34" charset="-128"/>
            </a:endParaRPr>
          </a:p>
          <a:p>
            <a:pPr eaLnBrk="1" hangingPunct="1">
              <a:lnSpc>
                <a:spcPct val="130000"/>
              </a:lnSpc>
            </a:pPr>
            <a:r>
              <a:rPr lang="it-IT" altLang="it-IT" sz="2000" dirty="0">
                <a:solidFill>
                  <a:schemeClr val="tx1"/>
                </a:solidFill>
                <a:latin typeface="Arial" panose="020B0604020202020204" pitchFamily="34" charset="0"/>
                <a:ea typeface="ＭＳ Ｐゴシック" panose="020B0600070205080204" pitchFamily="34" charset="-128"/>
              </a:rPr>
              <a:t>Direttore UOC di Oculistica: </a:t>
            </a:r>
            <a:r>
              <a:rPr lang="it-IT" altLang="it-IT" sz="1800" dirty="0">
                <a:solidFill>
                  <a:srgbClr val="FFFFFF"/>
                </a:solidFill>
                <a:latin typeface="Arial" panose="020B0604020202020204" pitchFamily="34" charset="0"/>
                <a:ea typeface="ＭＳ Ｐゴシック" panose="020B0600070205080204" pitchFamily="34" charset="-128"/>
              </a:rPr>
              <a:t>Dott. Romeo Altafini</a:t>
            </a:r>
            <a:endParaRPr lang="it-IT" altLang="it-IT" sz="2000" dirty="0">
              <a:solidFill>
                <a:schemeClr val="tx1"/>
              </a:solidFill>
              <a:latin typeface="Arial" panose="020B0604020202020204" pitchFamily="34" charset="0"/>
              <a:ea typeface="ＭＳ Ｐゴシック" panose="020B0600070205080204" pitchFamily="34" charset="-128"/>
            </a:endParaRPr>
          </a:p>
          <a:p>
            <a:pPr eaLnBrk="1" hangingPunct="1">
              <a:lnSpc>
                <a:spcPct val="130000"/>
              </a:lnSpc>
            </a:pPr>
            <a:r>
              <a:rPr lang="it-IT" altLang="it-IT" sz="2000" dirty="0">
                <a:solidFill>
                  <a:schemeClr val="tx1"/>
                </a:solidFill>
                <a:latin typeface="Arial" panose="020B0604020202020204" pitchFamily="34" charset="0"/>
                <a:ea typeface="ＭＳ Ｐゴシック" panose="020B0600070205080204" pitchFamily="34" charset="-128"/>
              </a:rPr>
              <a:t>Distretto Dolo </a:t>
            </a:r>
            <a:r>
              <a:rPr lang="mr-IN" altLang="it-IT" sz="2000" dirty="0">
                <a:solidFill>
                  <a:schemeClr val="tx1"/>
                </a:solidFill>
                <a:latin typeface="Arial" panose="020B0604020202020204" pitchFamily="34" charset="0"/>
                <a:ea typeface="ＭＳ Ｐゴシック" panose="020B0600070205080204" pitchFamily="34" charset="-128"/>
              </a:rPr>
              <a:t>–</a:t>
            </a:r>
            <a:r>
              <a:rPr lang="it-IT" altLang="it-IT" sz="2000" dirty="0">
                <a:solidFill>
                  <a:schemeClr val="tx1"/>
                </a:solidFill>
                <a:latin typeface="Arial" panose="020B0604020202020204" pitchFamily="34" charset="0"/>
                <a:ea typeface="ＭＳ Ｐゴシック" panose="020B0600070205080204" pitchFamily="34" charset="-128"/>
              </a:rPr>
              <a:t> Mirano</a:t>
            </a:r>
          </a:p>
          <a:p>
            <a:pPr eaLnBrk="1" hangingPunct="1">
              <a:lnSpc>
                <a:spcPct val="130000"/>
              </a:lnSpc>
            </a:pPr>
            <a:r>
              <a:rPr lang="it-IT" altLang="it-IT" sz="2000" dirty="0">
                <a:solidFill>
                  <a:schemeClr val="tx1"/>
                </a:solidFill>
                <a:latin typeface="Arial" panose="020B0604020202020204" pitchFamily="34" charset="0"/>
                <a:ea typeface="ＭＳ Ｐゴシック" panose="020B0600070205080204" pitchFamily="34" charset="-128"/>
              </a:rPr>
              <a:t>AULSS 3 Serenissima</a:t>
            </a:r>
          </a:p>
          <a:p>
            <a:pPr eaLnBrk="1" hangingPunct="1">
              <a:lnSpc>
                <a:spcPct val="130000"/>
              </a:lnSpc>
            </a:pPr>
            <a:endParaRPr lang="it-IT" altLang="it-IT" sz="1500" dirty="0">
              <a:solidFill>
                <a:schemeClr val="tx1"/>
              </a:solidFill>
              <a:latin typeface="Arial" panose="020B0604020202020204" pitchFamily="34" charset="0"/>
              <a:ea typeface="ＭＳ Ｐゴシック" panose="020B0600070205080204" pitchFamily="34" charset="-128"/>
            </a:endParaRPr>
          </a:p>
          <a:p>
            <a:pPr eaLnBrk="1" hangingPunct="1">
              <a:lnSpc>
                <a:spcPct val="130000"/>
              </a:lnSpc>
            </a:pPr>
            <a:endParaRPr lang="it-IT" altLang="it-IT" sz="1500" dirty="0">
              <a:ea typeface="ＭＳ Ｐゴシック" panose="020B0600070205080204" pitchFamily="34" charset="-128"/>
            </a:endParaRPr>
          </a:p>
        </p:txBody>
      </p:sp>
      <p:pic>
        <p:nvPicPr>
          <p:cNvPr id="16387" name="Immagine 3" descr="Logo UOC Oculistica ULSS 13.tiff">
            <a:extLst>
              <a:ext uri="{FF2B5EF4-FFF2-40B4-BE49-F238E27FC236}">
                <a16:creationId xmlns:a16="http://schemas.microsoft.com/office/drawing/2014/main" id="{3684E82E-AB40-A337-1114-500FEDFAA7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5732463"/>
            <a:ext cx="9318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Immagine 6">
            <a:extLst>
              <a:ext uri="{FF2B5EF4-FFF2-40B4-BE49-F238E27FC236}">
                <a16:creationId xmlns:a16="http://schemas.microsoft.com/office/drawing/2014/main" id="{167CA12F-15B1-4155-F468-C5179401E4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5732463"/>
            <a:ext cx="186213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97DC24A-DC6C-4053-9342-D99F333D70A1}"/>
              </a:ext>
            </a:extLst>
          </p:cNvPr>
          <p:cNvPicPr>
            <a:picLocks noChangeAspect="1"/>
          </p:cNvPicPr>
          <p:nvPr/>
        </p:nvPicPr>
        <p:blipFill>
          <a:blip r:embed="rId2"/>
          <a:stretch>
            <a:fillRect/>
          </a:stretch>
        </p:blipFill>
        <p:spPr>
          <a:xfrm>
            <a:off x="60271" y="980728"/>
            <a:ext cx="9023457" cy="4987574"/>
          </a:xfrm>
          <a:prstGeom prst="rect">
            <a:avLst/>
          </a:prstGeom>
        </p:spPr>
      </p:pic>
      <p:sp>
        <p:nvSpPr>
          <p:cNvPr id="2" name="Text Box 2">
            <a:extLst>
              <a:ext uri="{FF2B5EF4-FFF2-40B4-BE49-F238E27FC236}">
                <a16:creationId xmlns:a16="http://schemas.microsoft.com/office/drawing/2014/main" id="{DED5C037-BD92-38B3-04E1-08DF32E4B175}"/>
              </a:ext>
            </a:extLst>
          </p:cNvPr>
          <p:cNvSpPr txBox="1">
            <a:spLocks noChangeArrowheads="1"/>
          </p:cNvSpPr>
          <p:nvPr/>
        </p:nvSpPr>
        <p:spPr bwMode="auto">
          <a:xfrm>
            <a:off x="1652588" y="476250"/>
            <a:ext cx="7082686" cy="710067"/>
          </a:xfrm>
          <a:prstGeom prst="rect">
            <a:avLst/>
          </a:prstGeom>
          <a:noFill/>
          <a:ln w="9525">
            <a:noFill/>
            <a:round/>
            <a:headEnd/>
            <a:tailEnd/>
          </a:ln>
          <a:effec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buClr>
                <a:srgbClr val="FFFF00"/>
              </a:buClr>
              <a:buSzPct val="100000"/>
              <a:buFont typeface="Arial" panose="020B0604020202020204" pitchFamily="34" charset="0"/>
              <a:buNone/>
            </a:pPr>
            <a:r>
              <a:rPr lang="en-GB" altLang="it-IT" sz="4000" b="1" dirty="0">
                <a:effectLst>
                  <a:outerShdw blurRad="38100" dist="38100" dir="2700000" algn="tl">
                    <a:srgbClr val="FFFFFF"/>
                  </a:outerShdw>
                </a:effectLst>
                <a:latin typeface="Arial Black" panose="020B0604020202020204" pitchFamily="34" charset="0"/>
                <a:ea typeface="Arial Unicode MS" panose="020B0604020202020204" pitchFamily="34" charset="-128"/>
              </a:rPr>
              <a:t>LA PERIFERIA RETINICA</a:t>
            </a:r>
          </a:p>
        </p:txBody>
      </p:sp>
      <p:pic>
        <p:nvPicPr>
          <p:cNvPr id="5" name="Immagine 4">
            <a:extLst>
              <a:ext uri="{FF2B5EF4-FFF2-40B4-BE49-F238E27FC236}">
                <a16:creationId xmlns:a16="http://schemas.microsoft.com/office/drawing/2014/main" id="{6FF08381-1B69-7E0B-F082-D31338DDE3AB}"/>
              </a:ext>
            </a:extLst>
          </p:cNvPr>
          <p:cNvPicPr>
            <a:picLocks noChangeAspect="1"/>
          </p:cNvPicPr>
          <p:nvPr/>
        </p:nvPicPr>
        <p:blipFill>
          <a:blip r:embed="rId3"/>
          <a:stretch>
            <a:fillRect/>
          </a:stretch>
        </p:blipFill>
        <p:spPr>
          <a:xfrm>
            <a:off x="5969000" y="2542259"/>
            <a:ext cx="3175000" cy="2070100"/>
          </a:xfrm>
          <a:prstGeom prst="rect">
            <a:avLst/>
          </a:prstGeom>
        </p:spPr>
      </p:pic>
      <p:sp>
        <p:nvSpPr>
          <p:cNvPr id="6" name="Freccia giù 5">
            <a:extLst>
              <a:ext uri="{FF2B5EF4-FFF2-40B4-BE49-F238E27FC236}">
                <a16:creationId xmlns:a16="http://schemas.microsoft.com/office/drawing/2014/main" id="{E334DF75-84C1-B527-9E0D-706BBB159CCC}"/>
              </a:ext>
            </a:extLst>
          </p:cNvPr>
          <p:cNvSpPr/>
          <p:nvPr/>
        </p:nvSpPr>
        <p:spPr>
          <a:xfrm rot="2388141">
            <a:off x="4746299" y="1757824"/>
            <a:ext cx="792088" cy="7920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giù 6">
            <a:extLst>
              <a:ext uri="{FF2B5EF4-FFF2-40B4-BE49-F238E27FC236}">
                <a16:creationId xmlns:a16="http://schemas.microsoft.com/office/drawing/2014/main" id="{B2082812-B658-5BB3-3732-F8DB8A7E053D}"/>
              </a:ext>
            </a:extLst>
          </p:cNvPr>
          <p:cNvSpPr/>
          <p:nvPr/>
        </p:nvSpPr>
        <p:spPr>
          <a:xfrm rot="19808935">
            <a:off x="767797" y="1154667"/>
            <a:ext cx="792088" cy="7920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giù 7">
            <a:extLst>
              <a:ext uri="{FF2B5EF4-FFF2-40B4-BE49-F238E27FC236}">
                <a16:creationId xmlns:a16="http://schemas.microsoft.com/office/drawing/2014/main" id="{920A090E-9F07-5668-540F-E32D27439B92}"/>
              </a:ext>
            </a:extLst>
          </p:cNvPr>
          <p:cNvSpPr/>
          <p:nvPr/>
        </p:nvSpPr>
        <p:spPr>
          <a:xfrm rot="8618033">
            <a:off x="5150751" y="4612359"/>
            <a:ext cx="792088" cy="7920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giù 8">
            <a:extLst>
              <a:ext uri="{FF2B5EF4-FFF2-40B4-BE49-F238E27FC236}">
                <a16:creationId xmlns:a16="http://schemas.microsoft.com/office/drawing/2014/main" id="{5D784538-6B91-2A1A-8C83-5B069944B278}"/>
              </a:ext>
            </a:extLst>
          </p:cNvPr>
          <p:cNvSpPr/>
          <p:nvPr/>
        </p:nvSpPr>
        <p:spPr>
          <a:xfrm rot="13869004">
            <a:off x="800229" y="4927485"/>
            <a:ext cx="792088" cy="7920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1568037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95C79A1-0EB5-8DE4-756E-1192DB96F925}"/>
              </a:ext>
            </a:extLst>
          </p:cNvPr>
          <p:cNvPicPr>
            <a:picLocks noChangeAspect="1"/>
          </p:cNvPicPr>
          <p:nvPr/>
        </p:nvPicPr>
        <p:blipFill>
          <a:blip r:embed="rId2"/>
          <a:stretch>
            <a:fillRect/>
          </a:stretch>
        </p:blipFill>
        <p:spPr>
          <a:xfrm>
            <a:off x="0" y="1340768"/>
            <a:ext cx="5606240" cy="2820861"/>
          </a:xfrm>
          <a:prstGeom prst="rect">
            <a:avLst/>
          </a:prstGeom>
        </p:spPr>
      </p:pic>
      <p:sp>
        <p:nvSpPr>
          <p:cNvPr id="3" name="CasellaDiTesto 2">
            <a:extLst>
              <a:ext uri="{FF2B5EF4-FFF2-40B4-BE49-F238E27FC236}">
                <a16:creationId xmlns:a16="http://schemas.microsoft.com/office/drawing/2014/main" id="{7EE86A32-AED9-1C33-A853-8B8EC995F5E6}"/>
              </a:ext>
            </a:extLst>
          </p:cNvPr>
          <p:cNvSpPr txBox="1"/>
          <p:nvPr/>
        </p:nvSpPr>
        <p:spPr>
          <a:xfrm>
            <a:off x="0" y="104862"/>
            <a:ext cx="4536504" cy="1200329"/>
          </a:xfrm>
          <a:prstGeom prst="rect">
            <a:avLst/>
          </a:prstGeom>
          <a:noFill/>
        </p:spPr>
        <p:txBody>
          <a:bodyPr wrap="square" rtlCol="0">
            <a:spAutoFit/>
          </a:bodyPr>
          <a:lstStyle/>
          <a:p>
            <a:r>
              <a:rPr lang="it-IT" sz="3600" b="1" dirty="0"/>
              <a:t>CATARATTA PRECOCE</a:t>
            </a:r>
          </a:p>
        </p:txBody>
      </p:sp>
      <p:pic>
        <p:nvPicPr>
          <p:cNvPr id="4" name="Immagine 3">
            <a:extLst>
              <a:ext uri="{FF2B5EF4-FFF2-40B4-BE49-F238E27FC236}">
                <a16:creationId xmlns:a16="http://schemas.microsoft.com/office/drawing/2014/main" id="{101401A7-399A-04A4-F3B9-C273AC220484}"/>
              </a:ext>
            </a:extLst>
          </p:cNvPr>
          <p:cNvPicPr>
            <a:picLocks noChangeAspect="1"/>
          </p:cNvPicPr>
          <p:nvPr/>
        </p:nvPicPr>
        <p:blipFill>
          <a:blip r:embed="rId3"/>
          <a:stretch>
            <a:fillRect/>
          </a:stretch>
        </p:blipFill>
        <p:spPr>
          <a:xfrm>
            <a:off x="5226090" y="3429000"/>
            <a:ext cx="3892509" cy="3435846"/>
          </a:xfrm>
          <a:prstGeom prst="rect">
            <a:avLst/>
          </a:prstGeom>
        </p:spPr>
      </p:pic>
      <p:sp>
        <p:nvSpPr>
          <p:cNvPr id="5" name="CasellaDiTesto 4">
            <a:extLst>
              <a:ext uri="{FF2B5EF4-FFF2-40B4-BE49-F238E27FC236}">
                <a16:creationId xmlns:a16="http://schemas.microsoft.com/office/drawing/2014/main" id="{4D7826D8-91EB-292D-0672-4A00B5748F5E}"/>
              </a:ext>
            </a:extLst>
          </p:cNvPr>
          <p:cNvSpPr txBox="1"/>
          <p:nvPr/>
        </p:nvSpPr>
        <p:spPr>
          <a:xfrm>
            <a:off x="5076056" y="1496043"/>
            <a:ext cx="4536504" cy="1200329"/>
          </a:xfrm>
          <a:prstGeom prst="rect">
            <a:avLst/>
          </a:prstGeom>
          <a:noFill/>
        </p:spPr>
        <p:txBody>
          <a:bodyPr wrap="square" rtlCol="0">
            <a:spAutoFit/>
          </a:bodyPr>
          <a:lstStyle/>
          <a:p>
            <a:r>
              <a:rPr lang="it-IT" sz="3600" b="1" dirty="0"/>
              <a:t>Glaucoma </a:t>
            </a:r>
            <a:r>
              <a:rPr lang="it-IT" sz="3600" b="1" dirty="0" err="1"/>
              <a:t>neovascolare</a:t>
            </a:r>
            <a:endParaRPr lang="it-IT" sz="3600" b="1" dirty="0"/>
          </a:p>
        </p:txBody>
      </p:sp>
    </p:spTree>
    <p:extLst>
      <p:ext uri="{BB962C8B-B14F-4D97-AF65-F5344CB8AC3E}">
        <p14:creationId xmlns:p14="http://schemas.microsoft.com/office/powerpoint/2010/main" val="1605944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16F3256-3D06-78A6-4DA7-71E7B5360FC5}"/>
              </a:ext>
            </a:extLst>
          </p:cNvPr>
          <p:cNvPicPr>
            <a:picLocks noChangeAspect="1"/>
          </p:cNvPicPr>
          <p:nvPr/>
        </p:nvPicPr>
        <p:blipFill>
          <a:blip r:embed="rId2"/>
          <a:stretch>
            <a:fillRect/>
          </a:stretch>
        </p:blipFill>
        <p:spPr>
          <a:xfrm>
            <a:off x="3347864" y="2978576"/>
            <a:ext cx="5802972" cy="3879424"/>
          </a:xfrm>
          <a:prstGeom prst="rect">
            <a:avLst/>
          </a:prstGeom>
        </p:spPr>
      </p:pic>
      <p:pic>
        <p:nvPicPr>
          <p:cNvPr id="2" name="Immagine 1">
            <a:extLst>
              <a:ext uri="{FF2B5EF4-FFF2-40B4-BE49-F238E27FC236}">
                <a16:creationId xmlns:a16="http://schemas.microsoft.com/office/drawing/2014/main" id="{B7EA9A0D-AB03-92D3-2FA4-634D03C0A8CC}"/>
              </a:ext>
            </a:extLst>
          </p:cNvPr>
          <p:cNvPicPr>
            <a:picLocks noChangeAspect="1"/>
          </p:cNvPicPr>
          <p:nvPr/>
        </p:nvPicPr>
        <p:blipFill>
          <a:blip r:embed="rId3"/>
          <a:stretch>
            <a:fillRect/>
          </a:stretch>
        </p:blipFill>
        <p:spPr>
          <a:xfrm>
            <a:off x="3438" y="167026"/>
            <a:ext cx="4424546" cy="4060573"/>
          </a:xfrm>
          <a:prstGeom prst="rect">
            <a:avLst/>
          </a:prstGeom>
        </p:spPr>
      </p:pic>
      <p:sp>
        <p:nvSpPr>
          <p:cNvPr id="6" name="CasellaDiTesto 5">
            <a:extLst>
              <a:ext uri="{FF2B5EF4-FFF2-40B4-BE49-F238E27FC236}">
                <a16:creationId xmlns:a16="http://schemas.microsoft.com/office/drawing/2014/main" id="{8D196EEB-E996-D471-7680-45C089762577}"/>
              </a:ext>
            </a:extLst>
          </p:cNvPr>
          <p:cNvSpPr txBox="1"/>
          <p:nvPr/>
        </p:nvSpPr>
        <p:spPr>
          <a:xfrm>
            <a:off x="0" y="104862"/>
            <a:ext cx="4536504" cy="646331"/>
          </a:xfrm>
          <a:prstGeom prst="rect">
            <a:avLst/>
          </a:prstGeom>
          <a:noFill/>
        </p:spPr>
        <p:txBody>
          <a:bodyPr wrap="square" rtlCol="0">
            <a:spAutoFit/>
          </a:bodyPr>
          <a:lstStyle/>
          <a:p>
            <a:r>
              <a:rPr lang="it-IT" sz="3600" b="1" dirty="0" err="1"/>
              <a:t>Emovitreo</a:t>
            </a:r>
            <a:endParaRPr lang="it-IT" sz="3600" b="1" dirty="0"/>
          </a:p>
        </p:txBody>
      </p:sp>
      <p:sp>
        <p:nvSpPr>
          <p:cNvPr id="7" name="CasellaDiTesto 6">
            <a:extLst>
              <a:ext uri="{FF2B5EF4-FFF2-40B4-BE49-F238E27FC236}">
                <a16:creationId xmlns:a16="http://schemas.microsoft.com/office/drawing/2014/main" id="{03446BE1-6BB4-573E-403F-E28337368086}"/>
              </a:ext>
            </a:extLst>
          </p:cNvPr>
          <p:cNvSpPr txBox="1"/>
          <p:nvPr/>
        </p:nvSpPr>
        <p:spPr>
          <a:xfrm>
            <a:off x="4211960" y="1747165"/>
            <a:ext cx="4536504" cy="646331"/>
          </a:xfrm>
          <a:prstGeom prst="rect">
            <a:avLst/>
          </a:prstGeom>
          <a:noFill/>
        </p:spPr>
        <p:txBody>
          <a:bodyPr wrap="square" rtlCol="0">
            <a:spAutoFit/>
          </a:bodyPr>
          <a:lstStyle/>
          <a:p>
            <a:r>
              <a:rPr lang="it-IT" sz="3600" b="1" dirty="0"/>
              <a:t>Distacco di retina</a:t>
            </a:r>
          </a:p>
        </p:txBody>
      </p:sp>
    </p:spTree>
    <p:extLst>
      <p:ext uri="{BB962C8B-B14F-4D97-AF65-F5344CB8AC3E}">
        <p14:creationId xmlns:p14="http://schemas.microsoft.com/office/powerpoint/2010/main" val="1540521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a:extLst>
              <a:ext uri="{FF2B5EF4-FFF2-40B4-BE49-F238E27FC236}">
                <a16:creationId xmlns:a16="http://schemas.microsoft.com/office/drawing/2014/main" id="{FBD9F236-4592-9263-8329-4E110FEB5469}"/>
              </a:ext>
            </a:extLst>
          </p:cNvPr>
          <p:cNvSpPr txBox="1">
            <a:spLocks noChangeArrowheads="1"/>
          </p:cNvSpPr>
          <p:nvPr/>
        </p:nvSpPr>
        <p:spPr bwMode="auto">
          <a:xfrm>
            <a:off x="692150" y="2300288"/>
            <a:ext cx="7758113"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50000"/>
              </a:lnSpc>
              <a:spcBef>
                <a:spcPct val="50000"/>
              </a:spcBef>
            </a:pPr>
            <a:r>
              <a:rPr lang="it-IT" altLang="it-IT" sz="2800">
                <a:solidFill>
                  <a:srgbClr val="FFFF00"/>
                </a:solidFill>
                <a:latin typeface="Comic Sans MS" panose="030F0902030302020204" pitchFamily="66" charset="0"/>
              </a:rPr>
              <a:t>Nel nostro paese la retinopatia diabetica rappresenta la principale complicanza oculare del diabete mellito,  e la maggiore causa di cecità nella popolazione in età lavorativa</a:t>
            </a:r>
          </a:p>
        </p:txBody>
      </p:sp>
      <p:sp>
        <p:nvSpPr>
          <p:cNvPr id="35842" name="Text Box 3">
            <a:extLst>
              <a:ext uri="{FF2B5EF4-FFF2-40B4-BE49-F238E27FC236}">
                <a16:creationId xmlns:a16="http://schemas.microsoft.com/office/drawing/2014/main" id="{85EF6874-C9BF-FA36-308E-F32CEFB7BC04}"/>
              </a:ext>
            </a:extLst>
          </p:cNvPr>
          <p:cNvSpPr txBox="1">
            <a:spLocks noChangeArrowheads="1"/>
          </p:cNvSpPr>
          <p:nvPr/>
        </p:nvSpPr>
        <p:spPr bwMode="auto">
          <a:xfrm>
            <a:off x="2005013" y="541338"/>
            <a:ext cx="5181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altLang="it-IT" sz="3200" dirty="0">
                <a:latin typeface="Comic Sans MS" panose="030F0902030302020204" pitchFamily="66" charset="0"/>
              </a:rPr>
              <a:t>La Retinopatia Diabetica</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b="1" dirty="0"/>
              <a:t>DIABETIC RETINOPATHY</a:t>
            </a:r>
            <a:endParaRPr lang="it-IT" b="1" i="1" dirty="0"/>
          </a:p>
        </p:txBody>
      </p:sp>
      <p:cxnSp>
        <p:nvCxnSpPr>
          <p:cNvPr id="4" name="Connettore 1 3"/>
          <p:cNvCxnSpPr>
            <a:cxnSpLocks noChangeShapeType="1"/>
          </p:cNvCxnSpPr>
          <p:nvPr/>
        </p:nvCxnSpPr>
        <p:spPr bwMode="auto">
          <a:xfrm>
            <a:off x="6" y="1256701"/>
            <a:ext cx="9144000" cy="0"/>
          </a:xfrm>
          <a:prstGeom prst="line">
            <a:avLst/>
          </a:prstGeom>
          <a:noFill/>
          <a:ln w="25400">
            <a:solidFill>
              <a:srgbClr val="800000"/>
            </a:solidFill>
            <a:round/>
            <a:headEnd/>
            <a:tailEnd/>
          </a:ln>
          <a:effectLst>
            <a:outerShdw blurRad="50800" dist="38100" dir="2700000" algn="tl" rotWithShape="0">
              <a:srgbClr val="000090">
                <a:alpha val="43000"/>
              </a:srgbClr>
            </a:outerShdw>
          </a:effectLst>
        </p:spPr>
      </p:cxnSp>
      <p:pic>
        <p:nvPicPr>
          <p:cNvPr id="29" name="Immagine 28" descr="IDF1.png"/>
          <p:cNvPicPr>
            <a:picLocks noChangeAspect="1"/>
          </p:cNvPicPr>
          <p:nvPr/>
        </p:nvPicPr>
        <p:blipFill rotWithShape="1">
          <a:blip r:embed="rId3">
            <a:extLst>
              <a:ext uri="{28A0092B-C50C-407E-A947-70E740481C1C}">
                <a14:useLocalDpi xmlns:a14="http://schemas.microsoft.com/office/drawing/2010/main" val="0"/>
              </a:ext>
            </a:extLst>
          </a:blip>
          <a:srcRect l="46228"/>
          <a:stretch/>
        </p:blipFill>
        <p:spPr>
          <a:xfrm>
            <a:off x="1215328" y="2423005"/>
            <a:ext cx="2637645" cy="917574"/>
          </a:xfrm>
          <a:prstGeom prst="rect">
            <a:avLst/>
          </a:prstGeom>
        </p:spPr>
      </p:pic>
      <p:pic>
        <p:nvPicPr>
          <p:cNvPr id="32" name="Immagine 31" descr="idf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4779" y="1885557"/>
            <a:ext cx="3830812" cy="1222267"/>
          </a:xfrm>
          <a:prstGeom prst="rect">
            <a:avLst/>
          </a:prstGeom>
        </p:spPr>
      </p:pic>
      <p:grpSp>
        <p:nvGrpSpPr>
          <p:cNvPr id="16" name="Gruppo 15"/>
          <p:cNvGrpSpPr/>
          <p:nvPr/>
        </p:nvGrpSpPr>
        <p:grpSpPr>
          <a:xfrm>
            <a:off x="53748" y="3750177"/>
            <a:ext cx="9036503" cy="2664623"/>
            <a:chOff x="7352" y="2917146"/>
            <a:chExt cx="7188565" cy="1999338"/>
          </a:xfrm>
        </p:grpSpPr>
        <p:grpSp>
          <p:nvGrpSpPr>
            <p:cNvPr id="14" name="Gruppo 13"/>
            <p:cNvGrpSpPr/>
            <p:nvPr/>
          </p:nvGrpSpPr>
          <p:grpSpPr>
            <a:xfrm>
              <a:off x="7352" y="2917146"/>
              <a:ext cx="4734265" cy="1999338"/>
              <a:chOff x="179969" y="2707553"/>
              <a:chExt cx="4734265" cy="1999338"/>
            </a:xfrm>
          </p:grpSpPr>
          <p:pic>
            <p:nvPicPr>
              <p:cNvPr id="6" name="Immagine 5" descr="OD15.03.17FOT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969" y="2707553"/>
                <a:ext cx="2347611" cy="1999338"/>
              </a:xfrm>
              <a:prstGeom prst="rect">
                <a:avLst/>
              </a:prstGeom>
            </p:spPr>
          </p:pic>
          <p:pic>
            <p:nvPicPr>
              <p:cNvPr id="13" name="Immagine 12"/>
              <p:cNvPicPr>
                <a:picLocks noChangeAspect="1"/>
              </p:cNvPicPr>
              <p:nvPr/>
            </p:nvPicPr>
            <p:blipFill>
              <a:blip r:embed="rId6"/>
              <a:stretch>
                <a:fillRect/>
              </a:stretch>
            </p:blipFill>
            <p:spPr>
              <a:xfrm>
                <a:off x="2252394" y="2707553"/>
                <a:ext cx="2661840" cy="1999338"/>
              </a:xfrm>
              <a:prstGeom prst="rect">
                <a:avLst/>
              </a:prstGeom>
            </p:spPr>
          </p:pic>
        </p:grpSp>
        <p:pic>
          <p:nvPicPr>
            <p:cNvPr id="15" name="Immagine 14"/>
            <p:cNvPicPr>
              <a:picLocks noChangeAspect="1"/>
            </p:cNvPicPr>
            <p:nvPr/>
          </p:nvPicPr>
          <p:blipFill>
            <a:blip r:embed="rId7"/>
            <a:stretch>
              <a:fillRect/>
            </a:stretch>
          </p:blipFill>
          <p:spPr>
            <a:xfrm>
              <a:off x="4645981" y="2917146"/>
              <a:ext cx="2549936" cy="1999338"/>
            </a:xfrm>
            <a:prstGeom prst="rect">
              <a:avLst/>
            </a:prstGeom>
          </p:spPr>
        </p:pic>
      </p:grpSp>
      <p:pic>
        <p:nvPicPr>
          <p:cNvPr id="38" name="Immagine 37" descr="IDF1.png"/>
          <p:cNvPicPr>
            <a:picLocks noChangeAspect="1"/>
          </p:cNvPicPr>
          <p:nvPr/>
        </p:nvPicPr>
        <p:blipFill rotWithShape="1">
          <a:blip r:embed="rId3">
            <a:extLst>
              <a:ext uri="{28A0092B-C50C-407E-A947-70E740481C1C}">
                <a14:useLocalDpi xmlns:a14="http://schemas.microsoft.com/office/drawing/2010/main" val="0"/>
              </a:ext>
            </a:extLst>
          </a:blip>
          <a:srcRect r="65173" b="20439"/>
          <a:stretch/>
        </p:blipFill>
        <p:spPr>
          <a:xfrm>
            <a:off x="1756260" y="1692981"/>
            <a:ext cx="1708380" cy="730024"/>
          </a:xfrm>
          <a:prstGeom prst="rect">
            <a:avLst/>
          </a:prstGeom>
        </p:spPr>
      </p:pic>
      <p:sp>
        <p:nvSpPr>
          <p:cNvPr id="20" name="Rettangolo 19"/>
          <p:cNvSpPr/>
          <p:nvPr/>
        </p:nvSpPr>
        <p:spPr>
          <a:xfrm>
            <a:off x="2144713" y="1431371"/>
            <a:ext cx="5700131" cy="461665"/>
          </a:xfrm>
          <a:prstGeom prst="rect">
            <a:avLst/>
          </a:prstGeom>
        </p:spPr>
        <p:txBody>
          <a:bodyPr wrap="square">
            <a:spAutoFit/>
          </a:bodyPr>
          <a:lstStyle/>
          <a:p>
            <a:pPr lvl="0"/>
            <a:r>
              <a:rPr lang="en-GB" sz="1200" i="1" dirty="0"/>
              <a:t>International Diabetes Federation (2015) IDF Diabetes Atlas, 7 Ed., Brussels, Belgium.</a:t>
            </a:r>
            <a:endParaRPr lang="it-IT" sz="1200" i="1" dirty="0"/>
          </a:p>
        </p:txBody>
      </p:sp>
    </p:spTree>
    <p:extLst>
      <p:ext uri="{BB962C8B-B14F-4D97-AF65-F5344CB8AC3E}">
        <p14:creationId xmlns:p14="http://schemas.microsoft.com/office/powerpoint/2010/main" val="1743847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1"/>
          <p:cNvSpPr txBox="1">
            <a:spLocks noChangeArrowheads="1"/>
          </p:cNvSpPr>
          <p:nvPr/>
        </p:nvSpPr>
        <p:spPr bwMode="auto">
          <a:xfrm>
            <a:off x="3398510" y="2088630"/>
            <a:ext cx="3555371" cy="1785104"/>
          </a:xfrm>
          <a:prstGeom prst="rect">
            <a:avLst/>
          </a:prstGeom>
          <a:noFill/>
          <a:ln w="9525">
            <a:noFill/>
            <a:miter lim="800000"/>
            <a:headEnd/>
            <a:tailEnd/>
          </a:ln>
        </p:spPr>
        <p:txBody>
          <a:bodyPr wrap="square">
            <a:spAutoFit/>
          </a:bodyPr>
          <a:lstStyle/>
          <a:p>
            <a:pPr fontAlgn="base">
              <a:spcBef>
                <a:spcPct val="0"/>
              </a:spcBef>
              <a:spcAft>
                <a:spcPct val="0"/>
              </a:spcAft>
              <a:buClr>
                <a:srgbClr val="FF0000"/>
              </a:buClr>
            </a:pPr>
            <a:r>
              <a:rPr lang="it-IT" sz="2200" dirty="0"/>
              <a:t>Color </a:t>
            </a:r>
            <a:r>
              <a:rPr lang="it-IT" sz="2200" dirty="0" err="1"/>
              <a:t>vision</a:t>
            </a:r>
            <a:endParaRPr lang="it-IT" sz="2200" dirty="0"/>
          </a:p>
          <a:p>
            <a:pPr fontAlgn="base">
              <a:spcBef>
                <a:spcPct val="0"/>
              </a:spcBef>
              <a:spcAft>
                <a:spcPct val="0"/>
              </a:spcAft>
              <a:buClr>
                <a:srgbClr val="FF0000"/>
              </a:buClr>
            </a:pPr>
            <a:r>
              <a:rPr lang="it-IT" sz="2200" dirty="0"/>
              <a:t>Dark </a:t>
            </a:r>
            <a:r>
              <a:rPr lang="it-IT" sz="2200" dirty="0" err="1"/>
              <a:t>adaption</a:t>
            </a:r>
            <a:endParaRPr lang="it-IT" sz="2200" dirty="0"/>
          </a:p>
          <a:p>
            <a:pPr fontAlgn="base">
              <a:spcBef>
                <a:spcPct val="0"/>
              </a:spcBef>
              <a:spcAft>
                <a:spcPct val="0"/>
              </a:spcAft>
              <a:buClr>
                <a:srgbClr val="FF0000"/>
              </a:buClr>
            </a:pPr>
            <a:r>
              <a:rPr lang="it-IT" sz="2200" dirty="0" err="1"/>
              <a:t>Contrast</a:t>
            </a:r>
            <a:r>
              <a:rPr lang="it-IT" sz="2200" dirty="0"/>
              <a:t> </a:t>
            </a:r>
            <a:r>
              <a:rPr lang="it-IT" sz="2200" dirty="0" err="1"/>
              <a:t>sensitivity</a:t>
            </a:r>
            <a:endParaRPr lang="it-IT" sz="2200" dirty="0"/>
          </a:p>
          <a:p>
            <a:pPr fontAlgn="base">
              <a:spcBef>
                <a:spcPct val="0"/>
              </a:spcBef>
              <a:spcAft>
                <a:spcPct val="0"/>
              </a:spcAft>
              <a:buClr>
                <a:srgbClr val="FF0000"/>
              </a:buClr>
            </a:pPr>
            <a:r>
              <a:rPr lang="it-IT" sz="2200" dirty="0" err="1"/>
              <a:t>Retinal</a:t>
            </a:r>
            <a:r>
              <a:rPr lang="it-IT" sz="2200" dirty="0"/>
              <a:t> </a:t>
            </a:r>
            <a:r>
              <a:rPr lang="it-IT" sz="2200" dirty="0" err="1"/>
              <a:t>sensitivity</a:t>
            </a:r>
            <a:endParaRPr lang="it-IT" sz="2200" dirty="0"/>
          </a:p>
          <a:p>
            <a:pPr fontAlgn="base">
              <a:spcBef>
                <a:spcPct val="0"/>
              </a:spcBef>
              <a:spcAft>
                <a:spcPct val="0"/>
              </a:spcAft>
              <a:buClr>
                <a:srgbClr val="FF0000"/>
              </a:buClr>
            </a:pPr>
            <a:r>
              <a:rPr lang="en-US" sz="2200" dirty="0" err="1"/>
              <a:t>Electroretinogram</a:t>
            </a:r>
            <a:endParaRPr lang="it-IT" sz="2200" dirty="0"/>
          </a:p>
        </p:txBody>
      </p:sp>
      <p:sp>
        <p:nvSpPr>
          <p:cNvPr id="8" name="Rectangle 1"/>
          <p:cNvSpPr>
            <a:spLocks noChangeArrowheads="1"/>
          </p:cNvSpPr>
          <p:nvPr/>
        </p:nvSpPr>
        <p:spPr bwMode="auto">
          <a:xfrm>
            <a:off x="9419" y="547987"/>
            <a:ext cx="9144000" cy="830997"/>
          </a:xfrm>
          <a:prstGeom prst="rect">
            <a:avLst/>
          </a:prstGeom>
          <a:noFill/>
          <a:ln w="9525">
            <a:noFill/>
            <a:miter lim="800000"/>
            <a:headEnd/>
            <a:tailEnd/>
          </a:ln>
        </p:spPr>
        <p:txBody>
          <a:bodyPr wrap="square" anchor="ctr">
            <a:spAutoFit/>
          </a:bodyPr>
          <a:lstStyle/>
          <a:p>
            <a:pPr algn="ctr"/>
            <a:r>
              <a:rPr lang="it-IT" sz="4800" b="1" dirty="0">
                <a:ea typeface="Calibri" pitchFamily="34" charset="0"/>
                <a:cs typeface="Times New Roman" pitchFamily="18" charset="0"/>
              </a:rPr>
              <a:t>NEURODEGENERAZIONE </a:t>
            </a:r>
          </a:p>
        </p:txBody>
      </p:sp>
      <p:pic>
        <p:nvPicPr>
          <p:cNvPr id="2" name="Picture 1" descr="Schermata 2016-09-11 alle 20.54.51.png"/>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6743086" y="1993666"/>
            <a:ext cx="2069076" cy="1157589"/>
          </a:xfrm>
          <a:prstGeom prst="rect">
            <a:avLst/>
          </a:prstGeom>
        </p:spPr>
      </p:pic>
      <p:pic>
        <p:nvPicPr>
          <p:cNvPr id="5" name="Picture 4" descr="Schermata 2016-09-11 alle 20.57.35.png"/>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6743086" y="3334661"/>
            <a:ext cx="2097318" cy="1171475"/>
          </a:xfrm>
          <a:prstGeom prst="rect">
            <a:avLst/>
          </a:prstGeom>
        </p:spPr>
      </p:pic>
      <p:pic>
        <p:nvPicPr>
          <p:cNvPr id="7" name="Immagine 6" descr="SPIRONELLO052013D.bmp"/>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12540" r="12355"/>
          <a:stretch/>
        </p:blipFill>
        <p:spPr>
          <a:xfrm>
            <a:off x="4508350" y="4331002"/>
            <a:ext cx="2282653" cy="2266350"/>
          </a:xfrm>
          <a:prstGeom prst="ellipse">
            <a:avLst/>
          </a:prstGeom>
        </p:spPr>
      </p:pic>
      <p:pic>
        <p:nvPicPr>
          <p:cNvPr id="3" name="Immagine 2">
            <a:extLst>
              <a:ext uri="{FF2B5EF4-FFF2-40B4-BE49-F238E27FC236}">
                <a16:creationId xmlns:a16="http://schemas.microsoft.com/office/drawing/2014/main" id="{8F5A52B5-D6F6-6CC4-89ED-5CC67ABB102A}"/>
              </a:ext>
            </a:extLst>
          </p:cNvPr>
          <p:cNvPicPr>
            <a:picLocks noChangeAspect="1"/>
          </p:cNvPicPr>
          <p:nvPr/>
        </p:nvPicPr>
        <p:blipFill>
          <a:blip r:embed="rId9"/>
          <a:stretch>
            <a:fillRect/>
          </a:stretch>
        </p:blipFill>
        <p:spPr>
          <a:xfrm>
            <a:off x="179512" y="1437455"/>
            <a:ext cx="3459516" cy="4872558"/>
          </a:xfrm>
          <a:prstGeom prst="rect">
            <a:avLst/>
          </a:prstGeom>
        </p:spPr>
      </p:pic>
    </p:spTree>
    <p:extLst>
      <p:ext uri="{BB962C8B-B14F-4D97-AF65-F5344CB8AC3E}">
        <p14:creationId xmlns:p14="http://schemas.microsoft.com/office/powerpoint/2010/main" val="3910194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2" name="Immagine 243711"/>
          <p:cNvPicPr>
            <a:picLocks noChangeAspect="1"/>
          </p:cNvPicPr>
          <p:nvPr/>
        </p:nvPicPr>
        <p:blipFill rotWithShape="1">
          <a:blip r:embed="rId3"/>
          <a:srcRect r="38773"/>
          <a:stretch/>
        </p:blipFill>
        <p:spPr>
          <a:xfrm>
            <a:off x="731506" y="4211212"/>
            <a:ext cx="1960413" cy="1895137"/>
          </a:xfrm>
          <a:prstGeom prst="rect">
            <a:avLst/>
          </a:prstGeom>
        </p:spPr>
      </p:pic>
      <p:sp>
        <p:nvSpPr>
          <p:cNvPr id="243727" name="Text Box 15"/>
          <p:cNvSpPr txBox="1">
            <a:spLocks noChangeArrowheads="1"/>
          </p:cNvSpPr>
          <p:nvPr/>
        </p:nvSpPr>
        <p:spPr bwMode="auto">
          <a:xfrm>
            <a:off x="2242612" y="1795030"/>
            <a:ext cx="1283677" cy="366713"/>
          </a:xfrm>
          <a:prstGeom prst="rect">
            <a:avLst/>
          </a:prstGeom>
          <a:solidFill>
            <a:srgbClr val="FFFFFF"/>
          </a:solidFill>
          <a:ln>
            <a:solidFill>
              <a:srgbClr val="000090"/>
            </a:solidFill>
          </a:ln>
          <a:effectLst/>
        </p:spPr>
        <p:txBody>
          <a:bodyPr wrap="none">
            <a:spAutoFit/>
          </a:bodyPr>
          <a:lstStyle/>
          <a:p>
            <a:pPr algn="ctr">
              <a:spcBef>
                <a:spcPct val="0"/>
              </a:spcBef>
              <a:defRPr/>
            </a:pPr>
            <a:r>
              <a:rPr lang="en-US" sz="1800" b="0" i="0" dirty="0" err="1">
                <a:solidFill>
                  <a:srgbClr val="000090"/>
                </a:solidFill>
                <a:effectLst>
                  <a:outerShdw blurRad="38100" dist="38100" dir="2700000" algn="tl">
                    <a:srgbClr val="FFFFFF"/>
                  </a:outerShdw>
                </a:effectLst>
              </a:rPr>
              <a:t>Leukostasis</a:t>
            </a:r>
            <a:endParaRPr lang="en-US" sz="1800" b="0" i="0" dirty="0">
              <a:solidFill>
                <a:srgbClr val="000090"/>
              </a:solidFill>
              <a:effectLst>
                <a:outerShdw blurRad="38100" dist="38100" dir="2700000" algn="tl">
                  <a:srgbClr val="000000"/>
                </a:outerShdw>
              </a:effectLst>
            </a:endParaRPr>
          </a:p>
        </p:txBody>
      </p:sp>
      <p:sp>
        <p:nvSpPr>
          <p:cNvPr id="243728" name="Text Box 16"/>
          <p:cNvSpPr txBox="1">
            <a:spLocks noChangeArrowheads="1"/>
          </p:cNvSpPr>
          <p:nvPr/>
        </p:nvSpPr>
        <p:spPr bwMode="auto">
          <a:xfrm>
            <a:off x="5567339" y="1507133"/>
            <a:ext cx="1514207" cy="646331"/>
          </a:xfrm>
          <a:prstGeom prst="rect">
            <a:avLst/>
          </a:prstGeom>
          <a:solidFill>
            <a:srgbClr val="FFFFFF"/>
          </a:solidFill>
          <a:ln>
            <a:solidFill>
              <a:srgbClr val="000090"/>
            </a:solidFill>
          </a:ln>
          <a:effectLst/>
        </p:spPr>
        <p:txBody>
          <a:bodyPr wrap="none">
            <a:spAutoFit/>
          </a:bodyPr>
          <a:lstStyle/>
          <a:p>
            <a:pPr algn="ctr">
              <a:spcBef>
                <a:spcPct val="0"/>
              </a:spcBef>
              <a:defRPr/>
            </a:pPr>
            <a:r>
              <a:rPr lang="en-US" sz="1800" i="0" dirty="0">
                <a:solidFill>
                  <a:srgbClr val="000090"/>
                </a:solidFill>
                <a:effectLst>
                  <a:outerShdw blurRad="38100" dist="38100" dir="2700000" algn="tl">
                    <a:srgbClr val="FFFFFF"/>
                  </a:outerShdw>
                </a:effectLst>
              </a:rPr>
              <a:t>Capillary </a:t>
            </a:r>
          </a:p>
          <a:p>
            <a:pPr algn="ctr">
              <a:spcBef>
                <a:spcPct val="0"/>
              </a:spcBef>
              <a:defRPr/>
            </a:pPr>
            <a:r>
              <a:rPr lang="en-US" sz="1800" i="0" dirty="0">
                <a:solidFill>
                  <a:srgbClr val="000090"/>
                </a:solidFill>
                <a:effectLst>
                  <a:outerShdw blurRad="38100" dist="38100" dir="2700000" algn="tl">
                    <a:srgbClr val="FFFFFF"/>
                  </a:outerShdw>
                </a:effectLst>
              </a:rPr>
              <a:t>non-perfusion</a:t>
            </a:r>
            <a:endParaRPr lang="en-US" sz="1800" i="0" dirty="0">
              <a:solidFill>
                <a:srgbClr val="000090"/>
              </a:solidFill>
              <a:effectLst>
                <a:outerShdw blurRad="38100" dist="38100" dir="2700000" algn="tl">
                  <a:srgbClr val="000000"/>
                </a:outerShdw>
              </a:effectLst>
            </a:endParaRPr>
          </a:p>
        </p:txBody>
      </p:sp>
      <p:sp>
        <p:nvSpPr>
          <p:cNvPr id="243730" name="Text Box 18"/>
          <p:cNvSpPr txBox="1">
            <a:spLocks noChangeArrowheads="1"/>
          </p:cNvSpPr>
          <p:nvPr/>
        </p:nvSpPr>
        <p:spPr bwMode="auto">
          <a:xfrm>
            <a:off x="6515755" y="3365692"/>
            <a:ext cx="2187819" cy="641350"/>
          </a:xfrm>
          <a:prstGeom prst="rect">
            <a:avLst/>
          </a:prstGeom>
          <a:solidFill>
            <a:srgbClr val="FFFFFF"/>
          </a:solidFill>
          <a:ln w="9525">
            <a:solidFill>
              <a:srgbClr val="000090"/>
            </a:solidFill>
            <a:miter lim="800000"/>
            <a:headEnd/>
            <a:tailEnd/>
          </a:ln>
          <a:effectLst/>
        </p:spPr>
        <p:txBody>
          <a:bodyPr wrap="none">
            <a:spAutoFit/>
          </a:bodyPr>
          <a:lstStyle/>
          <a:p>
            <a:pPr algn="ctr">
              <a:spcBef>
                <a:spcPct val="0"/>
              </a:spcBef>
              <a:defRPr/>
            </a:pPr>
            <a:r>
              <a:rPr lang="en-US" sz="1800" b="0" i="0" dirty="0">
                <a:solidFill>
                  <a:srgbClr val="000090"/>
                </a:solidFill>
                <a:effectLst>
                  <a:outerShdw blurRad="38100" dist="38100" dir="2700000" algn="tl">
                    <a:srgbClr val="FFFFFF"/>
                  </a:outerShdw>
                </a:effectLst>
              </a:rPr>
              <a:t>Thickened basement </a:t>
            </a:r>
          </a:p>
          <a:p>
            <a:pPr algn="ctr">
              <a:spcBef>
                <a:spcPct val="0"/>
              </a:spcBef>
              <a:defRPr/>
            </a:pPr>
            <a:r>
              <a:rPr lang="en-US" sz="1800" b="0" i="0" dirty="0">
                <a:solidFill>
                  <a:srgbClr val="000090"/>
                </a:solidFill>
                <a:effectLst>
                  <a:outerShdw blurRad="38100" dist="38100" dir="2700000" algn="tl">
                    <a:srgbClr val="FFFFFF"/>
                  </a:outerShdw>
                </a:effectLst>
              </a:rPr>
              <a:t>membrane</a:t>
            </a:r>
            <a:endParaRPr lang="en-US" sz="1800" b="0" i="0" dirty="0">
              <a:solidFill>
                <a:srgbClr val="000090"/>
              </a:solidFill>
              <a:effectLst>
                <a:outerShdw blurRad="38100" dist="38100" dir="2700000" algn="tl">
                  <a:srgbClr val="000000"/>
                </a:outerShdw>
              </a:effectLst>
            </a:endParaRPr>
          </a:p>
        </p:txBody>
      </p:sp>
      <p:sp>
        <p:nvSpPr>
          <p:cNvPr id="243731" name="Text Box 19"/>
          <p:cNvSpPr txBox="1">
            <a:spLocks noChangeArrowheads="1"/>
          </p:cNvSpPr>
          <p:nvPr/>
        </p:nvSpPr>
        <p:spPr bwMode="auto">
          <a:xfrm>
            <a:off x="4106007" y="1611674"/>
            <a:ext cx="931985" cy="366713"/>
          </a:xfrm>
          <a:prstGeom prst="rect">
            <a:avLst/>
          </a:prstGeom>
          <a:solidFill>
            <a:srgbClr val="FFFFFF"/>
          </a:solidFill>
          <a:ln>
            <a:solidFill>
              <a:srgbClr val="000090"/>
            </a:solidFill>
          </a:ln>
          <a:effectLst/>
        </p:spPr>
        <p:txBody>
          <a:bodyPr wrap="none">
            <a:spAutoFit/>
          </a:bodyPr>
          <a:lstStyle/>
          <a:p>
            <a:pPr algn="l">
              <a:spcBef>
                <a:spcPct val="0"/>
              </a:spcBef>
              <a:defRPr/>
            </a:pPr>
            <a:r>
              <a:rPr lang="en-US" sz="1800" b="0" i="0" dirty="0">
                <a:solidFill>
                  <a:srgbClr val="000090"/>
                </a:solidFill>
                <a:effectLst>
                  <a:outerShdw blurRad="38100" dist="38100" dir="2700000" algn="tl">
                    <a:srgbClr val="FFFFFF"/>
                  </a:outerShdw>
                </a:effectLst>
              </a:rPr>
              <a:t>Hypoxia</a:t>
            </a:r>
            <a:endParaRPr lang="en-US" sz="1800" b="0" i="0" dirty="0">
              <a:solidFill>
                <a:srgbClr val="000090"/>
              </a:solidFill>
              <a:effectLst>
                <a:outerShdw blurRad="38100" dist="38100" dir="2700000" algn="tl">
                  <a:srgbClr val="000000"/>
                </a:outerShdw>
              </a:effectLst>
            </a:endParaRPr>
          </a:p>
        </p:txBody>
      </p:sp>
      <p:sp>
        <p:nvSpPr>
          <p:cNvPr id="243732" name="Text Box 20"/>
          <p:cNvSpPr txBox="1">
            <a:spLocks noChangeArrowheads="1"/>
          </p:cNvSpPr>
          <p:nvPr/>
        </p:nvSpPr>
        <p:spPr bwMode="auto">
          <a:xfrm>
            <a:off x="979317" y="3193477"/>
            <a:ext cx="1371037" cy="923330"/>
          </a:xfrm>
          <a:prstGeom prst="rect">
            <a:avLst/>
          </a:prstGeom>
          <a:solidFill>
            <a:srgbClr val="FFFFFF"/>
          </a:solidFill>
          <a:ln>
            <a:solidFill>
              <a:srgbClr val="000090"/>
            </a:solidFill>
          </a:ln>
          <a:effectLst/>
        </p:spPr>
        <p:txBody>
          <a:bodyPr wrap="square">
            <a:spAutoFit/>
          </a:bodyPr>
          <a:lstStyle/>
          <a:p>
            <a:pPr algn="ctr">
              <a:spcBef>
                <a:spcPct val="0"/>
              </a:spcBef>
              <a:defRPr/>
            </a:pPr>
            <a:r>
              <a:rPr lang="en-US" sz="1800" b="0" i="0" dirty="0">
                <a:solidFill>
                  <a:srgbClr val="000090"/>
                </a:solidFill>
                <a:effectLst>
                  <a:outerShdw blurRad="38100" dist="38100" dir="2700000" algn="tl">
                    <a:srgbClr val="FFFFFF"/>
                  </a:outerShdw>
                </a:effectLst>
              </a:rPr>
              <a:t>Rupture Tight </a:t>
            </a:r>
            <a:r>
              <a:rPr lang="en-US" dirty="0">
                <a:solidFill>
                  <a:srgbClr val="000090"/>
                </a:solidFill>
                <a:effectLst>
                  <a:outerShdw blurRad="38100" dist="38100" dir="2700000" algn="tl">
                    <a:srgbClr val="FFFFFF"/>
                  </a:outerShdw>
                </a:effectLst>
              </a:rPr>
              <a:t>J</a:t>
            </a:r>
            <a:r>
              <a:rPr lang="en-US" sz="1800" b="0" i="0" dirty="0">
                <a:solidFill>
                  <a:srgbClr val="000090"/>
                </a:solidFill>
                <a:effectLst>
                  <a:outerShdw blurRad="38100" dist="38100" dir="2700000" algn="tl">
                    <a:srgbClr val="FFFFFF"/>
                  </a:outerShdw>
                </a:effectLst>
              </a:rPr>
              <a:t>unctions</a:t>
            </a:r>
            <a:endParaRPr lang="en-US" sz="1800" b="0" i="0" dirty="0">
              <a:solidFill>
                <a:srgbClr val="000090"/>
              </a:solidFill>
              <a:effectLst>
                <a:outerShdw blurRad="38100" dist="38100" dir="2700000" algn="tl">
                  <a:srgbClr val="000000"/>
                </a:outerShdw>
              </a:effectLst>
            </a:endParaRPr>
          </a:p>
        </p:txBody>
      </p:sp>
      <p:pic>
        <p:nvPicPr>
          <p:cNvPr id="25" name="Picture 2" descr="C:\Users\utente\Desktop\Logo_Università_Padova.png"/>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252412" y="250558"/>
            <a:ext cx="783282" cy="820239"/>
          </a:xfrm>
          <a:prstGeom prst="rect">
            <a:avLst/>
          </a:prstGeom>
          <a:noFill/>
          <a:ln w="9525">
            <a:noFill/>
            <a:miter lim="800000"/>
            <a:headEnd/>
            <a:tailEnd/>
          </a:ln>
        </p:spPr>
      </p:pic>
      <p:cxnSp>
        <p:nvCxnSpPr>
          <p:cNvPr id="26" name="Connettore 1 25"/>
          <p:cNvCxnSpPr>
            <a:cxnSpLocks noChangeShapeType="1"/>
          </p:cNvCxnSpPr>
          <p:nvPr/>
        </p:nvCxnSpPr>
        <p:spPr bwMode="auto">
          <a:xfrm>
            <a:off x="6" y="1256701"/>
            <a:ext cx="9144000" cy="0"/>
          </a:xfrm>
          <a:prstGeom prst="line">
            <a:avLst/>
          </a:prstGeom>
          <a:noFill/>
          <a:ln w="25400">
            <a:solidFill>
              <a:srgbClr val="800000"/>
            </a:solidFill>
            <a:round/>
            <a:headEnd/>
            <a:tailEnd/>
          </a:ln>
          <a:effectLst>
            <a:outerShdw blurRad="50800" dist="38100" dir="2700000" algn="tl" rotWithShape="0">
              <a:srgbClr val="000090">
                <a:alpha val="43000"/>
              </a:srgbClr>
            </a:outerShdw>
          </a:effectLst>
        </p:spPr>
      </p:cxnSp>
      <p:sp>
        <p:nvSpPr>
          <p:cNvPr id="29" name="Rettangolo 3"/>
          <p:cNvSpPr>
            <a:spLocks noChangeArrowheads="1"/>
          </p:cNvSpPr>
          <p:nvPr/>
        </p:nvSpPr>
        <p:spPr bwMode="auto">
          <a:xfrm>
            <a:off x="360821" y="384720"/>
            <a:ext cx="8972550" cy="646331"/>
          </a:xfrm>
          <a:prstGeom prst="rect">
            <a:avLst/>
          </a:prstGeom>
          <a:noFill/>
          <a:ln w="9525">
            <a:noFill/>
            <a:miter lim="800000"/>
            <a:headEnd/>
            <a:tailEnd/>
          </a:ln>
        </p:spPr>
        <p:txBody>
          <a:bodyPr wrap="square">
            <a:spAutoFit/>
          </a:bodyPr>
          <a:lstStyle/>
          <a:p>
            <a:pPr algn="ctr"/>
            <a:r>
              <a:rPr lang="en-GB" sz="3600" b="1" i="1" dirty="0">
                <a:solidFill>
                  <a:srgbClr val="000090"/>
                </a:solidFill>
                <a:latin typeface="Calibri" pitchFamily="34" charset="0"/>
              </a:rPr>
              <a:t>PATHOPHYSIOLOGY- </a:t>
            </a:r>
            <a:r>
              <a:rPr lang="en-GB" sz="3600" b="1" i="1" dirty="0" err="1">
                <a:solidFill>
                  <a:srgbClr val="000090"/>
                </a:solidFill>
                <a:latin typeface="Calibri" pitchFamily="34" charset="0"/>
              </a:rPr>
              <a:t>Microangiopathy</a:t>
            </a:r>
            <a:endParaRPr lang="it-IT" sz="3600" b="1" i="1" dirty="0">
              <a:solidFill>
                <a:srgbClr val="000090"/>
              </a:solidFill>
              <a:latin typeface="Calibri" pitchFamily="34" charset="0"/>
            </a:endParaRPr>
          </a:p>
        </p:txBody>
      </p:sp>
      <p:cxnSp>
        <p:nvCxnSpPr>
          <p:cNvPr id="4" name="Connettore 2 3"/>
          <p:cNvCxnSpPr/>
          <p:nvPr/>
        </p:nvCxnSpPr>
        <p:spPr>
          <a:xfrm>
            <a:off x="4572000" y="2153464"/>
            <a:ext cx="1" cy="66919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Connettore 2 5"/>
          <p:cNvCxnSpPr/>
          <p:nvPr/>
        </p:nvCxnSpPr>
        <p:spPr>
          <a:xfrm>
            <a:off x="2997521" y="2403468"/>
            <a:ext cx="528768" cy="4191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Connettore 2 7"/>
          <p:cNvCxnSpPr/>
          <p:nvPr/>
        </p:nvCxnSpPr>
        <p:spPr>
          <a:xfrm>
            <a:off x="2527585" y="3809657"/>
            <a:ext cx="1035383" cy="123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Connettore 2 9"/>
          <p:cNvCxnSpPr/>
          <p:nvPr/>
        </p:nvCxnSpPr>
        <p:spPr>
          <a:xfrm flipH="1">
            <a:off x="5598645" y="3821987"/>
            <a:ext cx="819720" cy="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Connettore 2 13"/>
          <p:cNvCxnSpPr/>
          <p:nvPr/>
        </p:nvCxnSpPr>
        <p:spPr>
          <a:xfrm flipH="1">
            <a:off x="5598645" y="2264425"/>
            <a:ext cx="431539" cy="4232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3735" name="Rettangolo 243734"/>
          <p:cNvSpPr/>
          <p:nvPr/>
        </p:nvSpPr>
        <p:spPr>
          <a:xfrm>
            <a:off x="3664640" y="3131814"/>
            <a:ext cx="1828800" cy="967361"/>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43736" name="CasellaDiTesto 243735"/>
          <p:cNvSpPr txBox="1"/>
          <p:nvPr/>
        </p:nvSpPr>
        <p:spPr>
          <a:xfrm>
            <a:off x="3603483" y="3266136"/>
            <a:ext cx="1988981" cy="707886"/>
          </a:xfrm>
          <a:prstGeom prst="rect">
            <a:avLst/>
          </a:prstGeom>
          <a:noFill/>
        </p:spPr>
        <p:txBody>
          <a:bodyPr wrap="square" rtlCol="0">
            <a:spAutoFit/>
          </a:bodyPr>
          <a:lstStyle/>
          <a:p>
            <a:pPr algn="ctr"/>
            <a:r>
              <a:rPr lang="it-IT" sz="2000" b="1" dirty="0"/>
              <a:t>RETINOPATIA DIABETICA</a:t>
            </a:r>
          </a:p>
        </p:txBody>
      </p:sp>
      <p:sp>
        <p:nvSpPr>
          <p:cNvPr id="59" name="CasellaDiTesto 58"/>
          <p:cNvSpPr txBox="1"/>
          <p:nvPr/>
        </p:nvSpPr>
        <p:spPr>
          <a:xfrm>
            <a:off x="34882" y="6270993"/>
            <a:ext cx="2670996" cy="430887"/>
          </a:xfrm>
          <a:prstGeom prst="rect">
            <a:avLst/>
          </a:prstGeom>
          <a:noFill/>
        </p:spPr>
        <p:txBody>
          <a:bodyPr wrap="square" rtlCol="0">
            <a:spAutoFit/>
          </a:bodyPr>
          <a:lstStyle/>
          <a:p>
            <a:r>
              <a:rPr lang="it-IT" sz="1100" i="1" dirty="0">
                <a:solidFill>
                  <a:srgbClr val="000090"/>
                </a:solidFill>
              </a:rPr>
              <a:t>DR: </a:t>
            </a:r>
            <a:r>
              <a:rPr lang="it-IT" sz="1100" i="1" dirty="0" err="1">
                <a:solidFill>
                  <a:srgbClr val="000090"/>
                </a:solidFill>
              </a:rPr>
              <a:t>diabetic</a:t>
            </a:r>
            <a:r>
              <a:rPr lang="it-IT" sz="1100" i="1" dirty="0">
                <a:solidFill>
                  <a:srgbClr val="000090"/>
                </a:solidFill>
              </a:rPr>
              <a:t> </a:t>
            </a:r>
            <a:r>
              <a:rPr lang="it-IT" sz="1100" i="1" dirty="0" err="1">
                <a:solidFill>
                  <a:srgbClr val="000090"/>
                </a:solidFill>
              </a:rPr>
              <a:t>retinopathy</a:t>
            </a:r>
            <a:endParaRPr lang="it-IT" sz="1100" i="1" dirty="0">
              <a:solidFill>
                <a:srgbClr val="000090"/>
              </a:solidFill>
            </a:endParaRPr>
          </a:p>
          <a:p>
            <a:r>
              <a:rPr lang="it-IT" sz="1100" i="1" dirty="0">
                <a:solidFill>
                  <a:srgbClr val="000090"/>
                </a:solidFill>
              </a:rPr>
              <a:t>DME: </a:t>
            </a:r>
            <a:r>
              <a:rPr lang="it-IT" sz="1100" i="1" dirty="0" err="1">
                <a:solidFill>
                  <a:srgbClr val="000090"/>
                </a:solidFill>
              </a:rPr>
              <a:t>diabetic</a:t>
            </a:r>
            <a:r>
              <a:rPr lang="it-IT" sz="1100" i="1" dirty="0">
                <a:solidFill>
                  <a:srgbClr val="000090"/>
                </a:solidFill>
              </a:rPr>
              <a:t> macular edema</a:t>
            </a:r>
          </a:p>
        </p:txBody>
      </p:sp>
      <p:pic>
        <p:nvPicPr>
          <p:cNvPr id="6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1506" y="1629970"/>
            <a:ext cx="1214092" cy="1250662"/>
          </a:xfrm>
          <a:prstGeom prst="rect">
            <a:avLst/>
          </a:prstGeom>
          <a:noFill/>
          <a:ln w="9525">
            <a:solidFill>
              <a:schemeClr val="bg1">
                <a:lumMod val="50000"/>
              </a:schemeClr>
            </a:solidFill>
            <a:miter lim="800000"/>
            <a:headEnd/>
            <a:tailEnd/>
          </a:ln>
        </p:spPr>
      </p:pic>
      <p:pic>
        <p:nvPicPr>
          <p:cNvPr id="63"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6918"/>
          <a:stretch/>
        </p:blipFill>
        <p:spPr bwMode="auto">
          <a:xfrm>
            <a:off x="6661297" y="4399385"/>
            <a:ext cx="1743045" cy="1646995"/>
          </a:xfrm>
          <a:prstGeom prst="rect">
            <a:avLst/>
          </a:prstGeom>
          <a:noFill/>
          <a:ln w="9525">
            <a:solidFill>
              <a:schemeClr val="bg1">
                <a:lumMod val="50000"/>
              </a:schemeClr>
            </a:solidFill>
            <a:miter lim="800000"/>
            <a:headEnd/>
            <a:tailEnd/>
          </a:ln>
        </p:spPr>
      </p:pic>
      <p:pic>
        <p:nvPicPr>
          <p:cNvPr id="67" name="Immagine 66"/>
          <p:cNvPicPr>
            <a:picLocks noChangeAspect="1"/>
          </p:cNvPicPr>
          <p:nvPr/>
        </p:nvPicPr>
        <p:blipFill rotWithShape="1">
          <a:blip r:embed="rId7"/>
          <a:srcRect l="49389" t="5148" r="17932" b="57818"/>
          <a:stretch/>
        </p:blipFill>
        <p:spPr>
          <a:xfrm>
            <a:off x="3664640" y="5153517"/>
            <a:ext cx="1821762" cy="1548363"/>
          </a:xfrm>
          <a:prstGeom prst="rect">
            <a:avLst/>
          </a:prstGeom>
        </p:spPr>
      </p:pic>
      <p:sp>
        <p:nvSpPr>
          <p:cNvPr id="243729" name="Text Box 17"/>
          <p:cNvSpPr txBox="1">
            <a:spLocks noChangeArrowheads="1"/>
          </p:cNvSpPr>
          <p:nvPr/>
        </p:nvSpPr>
        <p:spPr bwMode="auto">
          <a:xfrm>
            <a:off x="3921934" y="4661650"/>
            <a:ext cx="1365738" cy="366713"/>
          </a:xfrm>
          <a:prstGeom prst="rect">
            <a:avLst/>
          </a:prstGeom>
          <a:noFill/>
          <a:ln w="9525">
            <a:solidFill>
              <a:schemeClr val="tx1"/>
            </a:solidFill>
            <a:miter lim="800000"/>
            <a:headEnd/>
            <a:tailEnd/>
          </a:ln>
          <a:effectLst/>
        </p:spPr>
        <p:txBody>
          <a:bodyPr wrap="none">
            <a:spAutoFit/>
          </a:bodyPr>
          <a:lstStyle/>
          <a:p>
            <a:pPr algn="l">
              <a:spcBef>
                <a:spcPct val="0"/>
              </a:spcBef>
              <a:defRPr/>
            </a:pPr>
            <a:r>
              <a:rPr lang="en-US" sz="1800" b="0" i="0" dirty="0" err="1">
                <a:solidFill>
                  <a:srgbClr val="000090"/>
                </a:solidFill>
                <a:effectLst>
                  <a:outerShdw blurRad="38100" dist="38100" dir="2700000" algn="tl">
                    <a:srgbClr val="FFFFFF"/>
                  </a:outerShdw>
                </a:effectLst>
              </a:rPr>
              <a:t>Pericyte</a:t>
            </a:r>
            <a:r>
              <a:rPr lang="en-US" sz="1800" b="0" i="0" dirty="0">
                <a:solidFill>
                  <a:srgbClr val="000090"/>
                </a:solidFill>
                <a:effectLst>
                  <a:outerShdw blurRad="38100" dist="38100" dir="2700000" algn="tl">
                    <a:srgbClr val="FFFFFF"/>
                  </a:outerShdw>
                </a:effectLst>
              </a:rPr>
              <a:t> loss</a:t>
            </a:r>
            <a:endParaRPr lang="en-US" sz="1800" b="0" i="0" dirty="0">
              <a:solidFill>
                <a:srgbClr val="000090"/>
              </a:solidFill>
              <a:effectLst>
                <a:outerShdw blurRad="38100" dist="38100" dir="2700000" algn="tl">
                  <a:srgbClr val="000000"/>
                </a:outerShdw>
              </a:effectLst>
            </a:endParaRPr>
          </a:p>
        </p:txBody>
      </p:sp>
      <p:cxnSp>
        <p:nvCxnSpPr>
          <p:cNvPr id="68" name="Connettore 2 67"/>
          <p:cNvCxnSpPr/>
          <p:nvPr/>
        </p:nvCxnSpPr>
        <p:spPr>
          <a:xfrm flipV="1">
            <a:off x="4572000" y="4099176"/>
            <a:ext cx="2" cy="47704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43742" name="Immagine 243741" descr="ZAMPIERIV_000.bmp"/>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b="15865"/>
          <a:stretch/>
        </p:blipFill>
        <p:spPr>
          <a:xfrm>
            <a:off x="7172622" y="1405253"/>
            <a:ext cx="1815715" cy="1726562"/>
          </a:xfrm>
          <a:prstGeom prst="rect">
            <a:avLst/>
          </a:prstGeom>
        </p:spPr>
      </p:pic>
    </p:spTree>
    <p:extLst>
      <p:ext uri="{BB962C8B-B14F-4D97-AF65-F5344CB8AC3E}">
        <p14:creationId xmlns:p14="http://schemas.microsoft.com/office/powerpoint/2010/main" val="1833168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2">
            <a:extLst>
              <a:ext uri="{FF2B5EF4-FFF2-40B4-BE49-F238E27FC236}">
                <a16:creationId xmlns:a16="http://schemas.microsoft.com/office/drawing/2014/main" id="{3DB1321E-AF98-45BA-6B94-F85EF413E548}"/>
              </a:ext>
            </a:extLst>
          </p:cNvPr>
          <p:cNvSpPr txBox="1">
            <a:spLocks noChangeArrowheads="1"/>
          </p:cNvSpPr>
          <p:nvPr/>
        </p:nvSpPr>
        <p:spPr bwMode="auto">
          <a:xfrm>
            <a:off x="1120775" y="1384300"/>
            <a:ext cx="6877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spcBef>
                <a:spcPct val="50000"/>
              </a:spcBef>
            </a:pPr>
            <a:r>
              <a:rPr lang="it-IT" altLang="it-IT">
                <a:solidFill>
                  <a:srgbClr val="FFFF00"/>
                </a:solidFill>
                <a:latin typeface="Comic Sans MS" panose="030F0902030302020204" pitchFamily="66" charset="0"/>
              </a:rPr>
              <a:t>La durata della  malattia  è  il maggiore fattore di rischio per l</a:t>
            </a:r>
            <a:r>
              <a:rPr lang="ja-JP" altLang="it-IT">
                <a:solidFill>
                  <a:srgbClr val="FFFF00"/>
                </a:solidFill>
                <a:latin typeface="Comic Sans MS" panose="030F0902030302020204" pitchFamily="66" charset="0"/>
              </a:rPr>
              <a:t>’</a:t>
            </a:r>
            <a:r>
              <a:rPr lang="it-IT" altLang="ja-JP">
                <a:solidFill>
                  <a:srgbClr val="FFFF00"/>
                </a:solidFill>
                <a:latin typeface="Comic Sans MS" panose="030F0902030302020204" pitchFamily="66" charset="0"/>
              </a:rPr>
              <a:t>evoluzione della retinopatia diabetica.</a:t>
            </a:r>
            <a:endParaRPr lang="it-IT" altLang="it-IT">
              <a:solidFill>
                <a:srgbClr val="FFFF00"/>
              </a:solidFill>
              <a:latin typeface="Comic Sans MS" panose="030F0902030302020204" pitchFamily="66" charset="0"/>
            </a:endParaRPr>
          </a:p>
        </p:txBody>
      </p:sp>
      <p:graphicFrame>
        <p:nvGraphicFramePr>
          <p:cNvPr id="552963" name="Group 3">
            <a:extLst>
              <a:ext uri="{FF2B5EF4-FFF2-40B4-BE49-F238E27FC236}">
                <a16:creationId xmlns:a16="http://schemas.microsoft.com/office/drawing/2014/main" id="{582EBC1C-FFEA-8AE4-A97C-949F5F28A5FB}"/>
              </a:ext>
            </a:extLst>
          </p:cNvPr>
          <p:cNvGraphicFramePr>
            <a:graphicFrameLocks noGrp="1"/>
          </p:cNvGraphicFramePr>
          <p:nvPr/>
        </p:nvGraphicFramePr>
        <p:xfrm>
          <a:off x="1447800" y="2865438"/>
          <a:ext cx="6096000" cy="2106613"/>
        </p:xfrm>
        <a:graphic>
          <a:graphicData uri="http://schemas.openxmlformats.org/drawingml/2006/table">
            <a:tbl>
              <a:tblPr/>
              <a:tblGrid>
                <a:gridCol w="4270375">
                  <a:extLst>
                    <a:ext uri="{9D8B030D-6E8A-4147-A177-3AD203B41FA5}">
                      <a16:colId xmlns:a16="http://schemas.microsoft.com/office/drawing/2014/main" val="4122375884"/>
                    </a:ext>
                  </a:extLst>
                </a:gridCol>
                <a:gridCol w="1825625">
                  <a:extLst>
                    <a:ext uri="{9D8B030D-6E8A-4147-A177-3AD203B41FA5}">
                      <a16:colId xmlns:a16="http://schemas.microsoft.com/office/drawing/2014/main" val="3163266100"/>
                    </a:ext>
                  </a:extLst>
                </a:gridCol>
              </a:tblGrid>
              <a:tr h="701675">
                <a:tc>
                  <a:txBody>
                    <a:bodyPr/>
                    <a:lstStyle>
                      <a:lvl1pPr algn="l" eaLnBrk="0" hangingPunct="0">
                        <a:lnSpc>
                          <a:spcPct val="150000"/>
                        </a:lnSpc>
                        <a:spcBef>
                          <a:spcPct val="20000"/>
                        </a:spcBef>
                        <a:buFont typeface="Arial" panose="020B0604020202020204" pitchFamily="34" charset="0"/>
                        <a:defRPr sz="2800">
                          <a:solidFill>
                            <a:schemeClr val="tx1"/>
                          </a:solidFill>
                          <a:latin typeface="Corbel" panose="020B0503020204020204" pitchFamily="34" charset="0"/>
                          <a:ea typeface="ＭＳ Ｐゴシック" panose="020B0600070205080204" pitchFamily="34" charset="-128"/>
                        </a:defRPr>
                      </a:lvl1pPr>
                      <a:lvl2pPr marL="742950" indent="-285750" algn="l" eaLnBrk="0" hangingPunct="0">
                        <a:lnSpc>
                          <a:spcPct val="150000"/>
                        </a:lnSpc>
                        <a:spcBef>
                          <a:spcPct val="20000"/>
                        </a:spcBef>
                        <a:buFont typeface="Arial" panose="020B0604020202020204" pitchFamily="34" charset="0"/>
                        <a:defRPr sz="2400">
                          <a:solidFill>
                            <a:schemeClr val="tx1"/>
                          </a:solidFill>
                          <a:latin typeface="Corbel" panose="020B0503020204020204" pitchFamily="34" charset="0"/>
                          <a:ea typeface="ＭＳ Ｐゴシック" panose="020B0600070205080204" pitchFamily="34" charset="-128"/>
                        </a:defRPr>
                      </a:lvl2pPr>
                      <a:lvl3pPr marL="1143000" indent="-228600" algn="l" eaLnBrk="0" hangingPunct="0">
                        <a:lnSpc>
                          <a:spcPct val="150000"/>
                        </a:lnSpc>
                        <a:spcBef>
                          <a:spcPct val="20000"/>
                        </a:spcBef>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Char char="ü"/>
                        <a:tabLst/>
                      </a:pPr>
                      <a:r>
                        <a:rPr kumimoji="0" lang="it-IT" altLang="it-IT" sz="2800" b="0" i="0" u="none" strike="noStrike" cap="none" normalizeH="0" baseline="0">
                          <a:ln>
                            <a:noFill/>
                          </a:ln>
                          <a:solidFill>
                            <a:srgbClr val="FFFFCC"/>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Dopo 5 anni</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gradFill rotWithShape="1">
                      <a:gsLst>
                        <a:gs pos="0">
                          <a:srgbClr val="0000CC"/>
                        </a:gs>
                        <a:gs pos="100000">
                          <a:srgbClr val="00005E"/>
                        </a:gs>
                      </a:gsLst>
                      <a:lin ang="5400000" scaled="1"/>
                    </a:gradFill>
                  </a:tcPr>
                </a:tc>
                <a:tc>
                  <a:txBody>
                    <a:bodyPr/>
                    <a:lstStyle>
                      <a:lvl1pPr algn="l" eaLnBrk="0" hangingPunct="0">
                        <a:lnSpc>
                          <a:spcPct val="150000"/>
                        </a:lnSpc>
                        <a:spcBef>
                          <a:spcPct val="20000"/>
                        </a:spcBef>
                        <a:buFont typeface="Arial" panose="020B0604020202020204" pitchFamily="34" charset="0"/>
                        <a:defRPr sz="2800">
                          <a:solidFill>
                            <a:schemeClr val="tx1"/>
                          </a:solidFill>
                          <a:latin typeface="Corbel" panose="020B0503020204020204" pitchFamily="34" charset="0"/>
                          <a:ea typeface="ＭＳ Ｐゴシック" panose="020B0600070205080204" pitchFamily="34" charset="-128"/>
                        </a:defRPr>
                      </a:lvl1pPr>
                      <a:lvl2pPr marL="742950" indent="-285750" algn="l" eaLnBrk="0" hangingPunct="0">
                        <a:lnSpc>
                          <a:spcPct val="150000"/>
                        </a:lnSpc>
                        <a:spcBef>
                          <a:spcPct val="20000"/>
                        </a:spcBef>
                        <a:buFont typeface="Arial" panose="020B0604020202020204" pitchFamily="34" charset="0"/>
                        <a:defRPr sz="2400">
                          <a:solidFill>
                            <a:schemeClr val="tx1"/>
                          </a:solidFill>
                          <a:latin typeface="Corbel" panose="020B0503020204020204" pitchFamily="34" charset="0"/>
                          <a:ea typeface="ＭＳ Ｐゴシック" panose="020B0600070205080204" pitchFamily="34" charset="-128"/>
                        </a:defRPr>
                      </a:lvl2pPr>
                      <a:lvl3pPr marL="1143000" indent="-228600" algn="l" eaLnBrk="0" hangingPunct="0">
                        <a:lnSpc>
                          <a:spcPct val="150000"/>
                        </a:lnSpc>
                        <a:spcBef>
                          <a:spcPct val="20000"/>
                        </a:spcBef>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it-IT" altLang="it-IT" sz="2800" b="0" i="0" u="none" strike="noStrike" cap="none" normalizeH="0" baseline="0">
                          <a:ln>
                            <a:noFill/>
                          </a:ln>
                          <a:solidFill>
                            <a:srgbClr val="FFFFCC"/>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20%</a:t>
                      </a:r>
                    </a:p>
                  </a:txBody>
                  <a:tcPr horzOverflow="overflow">
                    <a:lnL>
                      <a:noFill/>
                    </a:lnL>
                    <a:lnR>
                      <a:noFill/>
                    </a:lnR>
                    <a:lnT>
                      <a:noFill/>
                    </a:lnT>
                    <a:lnB>
                      <a:noFill/>
                    </a:lnB>
                    <a:lnTlToBr>
                      <a:noFill/>
                    </a:lnTlToBr>
                    <a:lnBlToTr>
                      <a:noFill/>
                    </a:lnBlToTr>
                    <a:gradFill rotWithShape="1">
                      <a:gsLst>
                        <a:gs pos="0">
                          <a:srgbClr val="0000CC"/>
                        </a:gs>
                        <a:gs pos="100000">
                          <a:srgbClr val="00005E"/>
                        </a:gs>
                      </a:gsLst>
                      <a:lin ang="5400000" scaled="1"/>
                    </a:gradFill>
                  </a:tcPr>
                </a:tc>
                <a:extLst>
                  <a:ext uri="{0D108BD9-81ED-4DB2-BD59-A6C34878D82A}">
                    <a16:rowId xmlns:a16="http://schemas.microsoft.com/office/drawing/2014/main" val="973696004"/>
                  </a:ext>
                </a:extLst>
              </a:tr>
              <a:tr h="703263">
                <a:tc>
                  <a:txBody>
                    <a:bodyPr/>
                    <a:lstStyle>
                      <a:lvl1pPr algn="l" eaLnBrk="0" hangingPunct="0">
                        <a:lnSpc>
                          <a:spcPct val="150000"/>
                        </a:lnSpc>
                        <a:spcBef>
                          <a:spcPct val="20000"/>
                        </a:spcBef>
                        <a:buFont typeface="Arial" panose="020B0604020202020204" pitchFamily="34" charset="0"/>
                        <a:defRPr sz="2800">
                          <a:solidFill>
                            <a:schemeClr val="tx1"/>
                          </a:solidFill>
                          <a:latin typeface="Corbel" panose="020B0503020204020204" pitchFamily="34" charset="0"/>
                          <a:ea typeface="ＭＳ Ｐゴシック" panose="020B0600070205080204" pitchFamily="34" charset="-128"/>
                        </a:defRPr>
                      </a:lvl1pPr>
                      <a:lvl2pPr marL="742950" indent="-285750" algn="l" eaLnBrk="0" hangingPunct="0">
                        <a:lnSpc>
                          <a:spcPct val="150000"/>
                        </a:lnSpc>
                        <a:spcBef>
                          <a:spcPct val="20000"/>
                        </a:spcBef>
                        <a:buFont typeface="Arial" panose="020B0604020202020204" pitchFamily="34" charset="0"/>
                        <a:defRPr sz="2400">
                          <a:solidFill>
                            <a:schemeClr val="tx1"/>
                          </a:solidFill>
                          <a:latin typeface="Corbel" panose="020B0503020204020204" pitchFamily="34" charset="0"/>
                          <a:ea typeface="ＭＳ Ｐゴシック" panose="020B0600070205080204" pitchFamily="34" charset="-128"/>
                        </a:defRPr>
                      </a:lvl2pPr>
                      <a:lvl3pPr marL="1143000" indent="-228600" algn="l" eaLnBrk="0" hangingPunct="0">
                        <a:lnSpc>
                          <a:spcPct val="150000"/>
                        </a:lnSpc>
                        <a:spcBef>
                          <a:spcPct val="20000"/>
                        </a:spcBef>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Char char="ü"/>
                        <a:tabLst/>
                      </a:pPr>
                      <a:r>
                        <a:rPr kumimoji="0" lang="it-IT" altLang="it-IT" sz="2800" b="0" i="0" u="none" strike="noStrike" cap="none" normalizeH="0" baseline="0">
                          <a:ln>
                            <a:noFill/>
                          </a:ln>
                          <a:solidFill>
                            <a:srgbClr val="0000CC"/>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Dopo 10 anni</a:t>
                      </a:r>
                    </a:p>
                  </a:txBody>
                  <a:tcPr horzOverflow="overflow">
                    <a:lnL>
                      <a:noFill/>
                    </a:lnL>
                    <a:lnR>
                      <a:noFill/>
                    </a:lnR>
                    <a:lnT>
                      <a:noFill/>
                    </a:lnT>
                    <a:lnB>
                      <a:noFill/>
                    </a:lnB>
                    <a:lnTlToBr>
                      <a:noFill/>
                    </a:lnTlToBr>
                    <a:lnBlToTr>
                      <a:noFill/>
                    </a:lnBlToTr>
                    <a:gradFill rotWithShape="1">
                      <a:gsLst>
                        <a:gs pos="0">
                          <a:srgbClr val="FF9900"/>
                        </a:gs>
                        <a:gs pos="100000">
                          <a:srgbClr val="764700"/>
                        </a:gs>
                      </a:gsLst>
                      <a:lin ang="5400000" scaled="1"/>
                    </a:gradFill>
                  </a:tcPr>
                </a:tc>
                <a:tc>
                  <a:txBody>
                    <a:bodyPr/>
                    <a:lstStyle>
                      <a:lvl1pPr algn="l" eaLnBrk="0" hangingPunct="0">
                        <a:lnSpc>
                          <a:spcPct val="150000"/>
                        </a:lnSpc>
                        <a:spcBef>
                          <a:spcPct val="20000"/>
                        </a:spcBef>
                        <a:buFont typeface="Arial" panose="020B0604020202020204" pitchFamily="34" charset="0"/>
                        <a:defRPr sz="2800">
                          <a:solidFill>
                            <a:schemeClr val="tx1"/>
                          </a:solidFill>
                          <a:latin typeface="Corbel" panose="020B0503020204020204" pitchFamily="34" charset="0"/>
                          <a:ea typeface="ＭＳ Ｐゴシック" panose="020B0600070205080204" pitchFamily="34" charset="-128"/>
                        </a:defRPr>
                      </a:lvl1pPr>
                      <a:lvl2pPr marL="742950" indent="-285750" algn="l" eaLnBrk="0" hangingPunct="0">
                        <a:lnSpc>
                          <a:spcPct val="150000"/>
                        </a:lnSpc>
                        <a:spcBef>
                          <a:spcPct val="20000"/>
                        </a:spcBef>
                        <a:buFont typeface="Arial" panose="020B0604020202020204" pitchFamily="34" charset="0"/>
                        <a:defRPr sz="2400">
                          <a:solidFill>
                            <a:schemeClr val="tx1"/>
                          </a:solidFill>
                          <a:latin typeface="Corbel" panose="020B0503020204020204" pitchFamily="34" charset="0"/>
                          <a:ea typeface="ＭＳ Ｐゴシック" panose="020B0600070205080204" pitchFamily="34" charset="-128"/>
                        </a:defRPr>
                      </a:lvl2pPr>
                      <a:lvl3pPr marL="1143000" indent="-228600" algn="l" eaLnBrk="0" hangingPunct="0">
                        <a:lnSpc>
                          <a:spcPct val="150000"/>
                        </a:lnSpc>
                        <a:spcBef>
                          <a:spcPct val="20000"/>
                        </a:spcBef>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it-IT" altLang="it-IT" sz="2800" b="0" i="0" u="none" strike="noStrike" cap="none" normalizeH="0" baseline="0">
                          <a:ln>
                            <a:noFill/>
                          </a:ln>
                          <a:solidFill>
                            <a:srgbClr val="0000CC"/>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45 </a:t>
                      </a:r>
                      <a:r>
                        <a:rPr kumimoji="0" lang="it-IT" altLang="it-IT" sz="2800" b="0" i="0" u="none" strike="noStrike" cap="none" normalizeH="0" baseline="0">
                          <a:ln>
                            <a:noFill/>
                          </a:ln>
                          <a:solidFill>
                            <a:srgbClr val="0000CC"/>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t>
                      </a:r>
                      <a:r>
                        <a:rPr kumimoji="0" lang="it-IT" altLang="it-IT" sz="2800" b="0" i="0" u="none" strike="noStrike" cap="none" normalizeH="0" baseline="0">
                          <a:ln>
                            <a:noFill/>
                          </a:ln>
                          <a:solidFill>
                            <a:srgbClr val="0000CC"/>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 55%</a:t>
                      </a:r>
                    </a:p>
                  </a:txBody>
                  <a:tcPr horzOverflow="overflow">
                    <a:lnL>
                      <a:noFill/>
                    </a:lnL>
                    <a:lnR>
                      <a:noFill/>
                    </a:lnR>
                    <a:lnT>
                      <a:noFill/>
                    </a:lnT>
                    <a:lnB>
                      <a:noFill/>
                    </a:lnB>
                    <a:lnTlToBr>
                      <a:noFill/>
                    </a:lnTlToBr>
                    <a:lnBlToTr>
                      <a:noFill/>
                    </a:lnBlToTr>
                    <a:gradFill rotWithShape="1">
                      <a:gsLst>
                        <a:gs pos="0">
                          <a:srgbClr val="FF9900"/>
                        </a:gs>
                        <a:gs pos="100000">
                          <a:srgbClr val="764700"/>
                        </a:gs>
                      </a:gsLst>
                      <a:lin ang="5400000" scaled="1"/>
                    </a:gradFill>
                  </a:tcPr>
                </a:tc>
                <a:extLst>
                  <a:ext uri="{0D108BD9-81ED-4DB2-BD59-A6C34878D82A}">
                    <a16:rowId xmlns:a16="http://schemas.microsoft.com/office/drawing/2014/main" val="3281941958"/>
                  </a:ext>
                </a:extLst>
              </a:tr>
              <a:tr h="701675">
                <a:tc>
                  <a:txBody>
                    <a:bodyPr/>
                    <a:lstStyle>
                      <a:lvl1pPr algn="l" eaLnBrk="0" hangingPunct="0">
                        <a:lnSpc>
                          <a:spcPct val="150000"/>
                        </a:lnSpc>
                        <a:spcBef>
                          <a:spcPct val="20000"/>
                        </a:spcBef>
                        <a:buFont typeface="Arial" panose="020B0604020202020204" pitchFamily="34" charset="0"/>
                        <a:defRPr sz="2800">
                          <a:solidFill>
                            <a:schemeClr val="tx1"/>
                          </a:solidFill>
                          <a:latin typeface="Corbel" panose="020B0503020204020204" pitchFamily="34" charset="0"/>
                          <a:ea typeface="ＭＳ Ｐゴシック" panose="020B0600070205080204" pitchFamily="34" charset="-128"/>
                        </a:defRPr>
                      </a:lvl1pPr>
                      <a:lvl2pPr marL="742950" indent="-285750" algn="l" eaLnBrk="0" hangingPunct="0">
                        <a:lnSpc>
                          <a:spcPct val="150000"/>
                        </a:lnSpc>
                        <a:spcBef>
                          <a:spcPct val="20000"/>
                        </a:spcBef>
                        <a:buFont typeface="Arial" panose="020B0604020202020204" pitchFamily="34" charset="0"/>
                        <a:defRPr sz="2400">
                          <a:solidFill>
                            <a:schemeClr val="tx1"/>
                          </a:solidFill>
                          <a:latin typeface="Corbel" panose="020B0503020204020204" pitchFamily="34" charset="0"/>
                          <a:ea typeface="ＭＳ Ｐゴシック" panose="020B0600070205080204" pitchFamily="34" charset="-128"/>
                        </a:defRPr>
                      </a:lvl2pPr>
                      <a:lvl3pPr marL="1143000" indent="-228600" algn="l" eaLnBrk="0" hangingPunct="0">
                        <a:lnSpc>
                          <a:spcPct val="150000"/>
                        </a:lnSpc>
                        <a:spcBef>
                          <a:spcPct val="20000"/>
                        </a:spcBef>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Char char="ü"/>
                        <a:tabLst/>
                      </a:pPr>
                      <a:r>
                        <a:rPr kumimoji="0" lang="it-IT" altLang="it-IT" sz="2800" b="0" i="0" u="none" strike="noStrike" cap="none" normalizeH="0" baseline="0">
                          <a:ln>
                            <a:noFill/>
                          </a:ln>
                          <a:solidFill>
                            <a:srgbClr val="800000"/>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Dopo 15 anni</a:t>
                      </a: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accent1"/>
                        </a:gs>
                        <a:gs pos="100000">
                          <a:srgbClr val="576869"/>
                        </a:gs>
                      </a:gsLst>
                      <a:lin ang="5400000" scaled="1"/>
                    </a:gradFill>
                  </a:tcPr>
                </a:tc>
                <a:tc>
                  <a:txBody>
                    <a:bodyPr/>
                    <a:lstStyle>
                      <a:lvl1pPr algn="l" eaLnBrk="0" hangingPunct="0">
                        <a:lnSpc>
                          <a:spcPct val="150000"/>
                        </a:lnSpc>
                        <a:spcBef>
                          <a:spcPct val="20000"/>
                        </a:spcBef>
                        <a:buFont typeface="Arial" panose="020B0604020202020204" pitchFamily="34" charset="0"/>
                        <a:defRPr sz="2800">
                          <a:solidFill>
                            <a:schemeClr val="tx1"/>
                          </a:solidFill>
                          <a:latin typeface="Corbel" panose="020B0503020204020204" pitchFamily="34" charset="0"/>
                          <a:ea typeface="ＭＳ Ｐゴシック" panose="020B0600070205080204" pitchFamily="34" charset="-128"/>
                        </a:defRPr>
                      </a:lvl1pPr>
                      <a:lvl2pPr marL="742950" indent="-285750" algn="l" eaLnBrk="0" hangingPunct="0">
                        <a:lnSpc>
                          <a:spcPct val="150000"/>
                        </a:lnSpc>
                        <a:spcBef>
                          <a:spcPct val="20000"/>
                        </a:spcBef>
                        <a:buFont typeface="Arial" panose="020B0604020202020204" pitchFamily="34" charset="0"/>
                        <a:defRPr sz="2400">
                          <a:solidFill>
                            <a:schemeClr val="tx1"/>
                          </a:solidFill>
                          <a:latin typeface="Corbel" panose="020B0503020204020204" pitchFamily="34" charset="0"/>
                          <a:ea typeface="ＭＳ Ｐゴシック" panose="020B0600070205080204" pitchFamily="34" charset="-128"/>
                        </a:defRPr>
                      </a:lvl2pPr>
                      <a:lvl3pPr marL="1143000" indent="-228600" algn="l" eaLnBrk="0" hangingPunct="0">
                        <a:lnSpc>
                          <a:spcPct val="150000"/>
                        </a:lnSpc>
                        <a:spcBef>
                          <a:spcPct val="20000"/>
                        </a:spcBef>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it-IT" altLang="it-IT" sz="2800" b="0" i="0" u="none" strike="noStrike" cap="none" normalizeH="0" baseline="0">
                          <a:ln>
                            <a:noFill/>
                          </a:ln>
                          <a:solidFill>
                            <a:srgbClr val="800000"/>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80%</a:t>
                      </a: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accent1"/>
                        </a:gs>
                        <a:gs pos="100000">
                          <a:srgbClr val="576869"/>
                        </a:gs>
                      </a:gsLst>
                      <a:lin ang="5400000" scaled="1"/>
                    </a:gradFill>
                  </a:tcPr>
                </a:tc>
                <a:extLst>
                  <a:ext uri="{0D108BD9-81ED-4DB2-BD59-A6C34878D82A}">
                    <a16:rowId xmlns:a16="http://schemas.microsoft.com/office/drawing/2014/main" val="3534967012"/>
                  </a:ext>
                </a:extLst>
              </a:tr>
            </a:tbl>
          </a:graphicData>
        </a:graphic>
      </p:graphicFrame>
    </p:spTree>
    <p:extLst>
      <p:ext uri="{BB962C8B-B14F-4D97-AF65-F5344CB8AC3E}">
        <p14:creationId xmlns:p14="http://schemas.microsoft.com/office/powerpoint/2010/main" val="182658021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59BDCD93-26DB-7163-FD1C-DA55AD51029B}"/>
              </a:ext>
            </a:extLst>
          </p:cNvPr>
          <p:cNvSpPr>
            <a:spLocks noChangeArrowheads="1"/>
          </p:cNvSpPr>
          <p:nvPr/>
        </p:nvSpPr>
        <p:spPr bwMode="auto">
          <a:xfrm>
            <a:off x="395288" y="836613"/>
            <a:ext cx="8297862" cy="5191125"/>
          </a:xfrm>
          <a:prstGeom prst="rect">
            <a:avLst/>
          </a:prstGeom>
          <a:gradFill rotWithShape="1">
            <a:gsLst>
              <a:gs pos="0">
                <a:srgbClr val="0000CC"/>
              </a:gs>
              <a:gs pos="100000">
                <a:srgbClr val="000036"/>
              </a:gs>
            </a:gsLst>
            <a:path path="shape">
              <a:fillToRect l="50000" t="50000" r="50000" b="50000"/>
            </a:path>
          </a:gradFill>
          <a:ln w="9525">
            <a:solidFill>
              <a:srgbClr val="00FFFF"/>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endParaRPr lang="it-IT" altLang="it-IT" sz="1800"/>
          </a:p>
        </p:txBody>
      </p:sp>
      <p:sp>
        <p:nvSpPr>
          <p:cNvPr id="43010" name="Text Box 3">
            <a:extLst>
              <a:ext uri="{FF2B5EF4-FFF2-40B4-BE49-F238E27FC236}">
                <a16:creationId xmlns:a16="http://schemas.microsoft.com/office/drawing/2014/main" id="{FABAC82A-D08B-B1D3-2362-4E13C11C266C}"/>
              </a:ext>
            </a:extLst>
          </p:cNvPr>
          <p:cNvSpPr txBox="1">
            <a:spLocks noChangeArrowheads="1"/>
          </p:cNvSpPr>
          <p:nvPr/>
        </p:nvSpPr>
        <p:spPr bwMode="auto">
          <a:xfrm>
            <a:off x="1885950" y="1068388"/>
            <a:ext cx="4752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3200" b="1">
                <a:solidFill>
                  <a:srgbClr val="77FF4D"/>
                </a:solidFill>
                <a:latin typeface="Comic Sans MS" panose="030F0902030302020204" pitchFamily="66" charset="0"/>
              </a:rPr>
              <a:t>Fattori di rischio</a:t>
            </a:r>
            <a:r>
              <a:rPr lang="it-IT" altLang="it-IT" sz="4000" b="1" i="1">
                <a:solidFill>
                  <a:srgbClr val="FFFF00"/>
                </a:solidFill>
                <a:latin typeface="Comic Sans MS" panose="030F0902030302020204" pitchFamily="66" charset="0"/>
              </a:rPr>
              <a:t> </a:t>
            </a:r>
            <a:endParaRPr lang="it-IT" altLang="it-IT" b="1" i="1">
              <a:solidFill>
                <a:srgbClr val="FFFF00"/>
              </a:solidFill>
              <a:latin typeface="Comic Sans MS" panose="030F0902030302020204" pitchFamily="66" charset="0"/>
            </a:endParaRPr>
          </a:p>
        </p:txBody>
      </p:sp>
      <p:sp>
        <p:nvSpPr>
          <p:cNvPr id="43011" name="Line 4">
            <a:extLst>
              <a:ext uri="{FF2B5EF4-FFF2-40B4-BE49-F238E27FC236}">
                <a16:creationId xmlns:a16="http://schemas.microsoft.com/office/drawing/2014/main" id="{5497C6D9-4133-6A9C-BAD3-3E1E677D7C96}"/>
              </a:ext>
            </a:extLst>
          </p:cNvPr>
          <p:cNvSpPr>
            <a:spLocks noChangeShapeType="1"/>
          </p:cNvSpPr>
          <p:nvPr/>
        </p:nvSpPr>
        <p:spPr bwMode="auto">
          <a:xfrm flipH="1">
            <a:off x="2089150" y="1835150"/>
            <a:ext cx="647700" cy="720725"/>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3012" name="Text Box 5">
            <a:extLst>
              <a:ext uri="{FF2B5EF4-FFF2-40B4-BE49-F238E27FC236}">
                <a16:creationId xmlns:a16="http://schemas.microsoft.com/office/drawing/2014/main" id="{E01E4628-EE2F-5C11-7DD3-83F1967C4E3D}"/>
              </a:ext>
            </a:extLst>
          </p:cNvPr>
          <p:cNvSpPr txBox="1">
            <a:spLocks noChangeArrowheads="1"/>
          </p:cNvSpPr>
          <p:nvPr/>
        </p:nvSpPr>
        <p:spPr bwMode="auto">
          <a:xfrm>
            <a:off x="773113" y="2771775"/>
            <a:ext cx="28686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it-IT" altLang="it-IT" sz="2000" b="1">
                <a:solidFill>
                  <a:srgbClr val="FFFF00"/>
                </a:solidFill>
                <a:latin typeface="Comic Sans MS" panose="030F0902030302020204" pitchFamily="66" charset="0"/>
              </a:rPr>
              <a:t>NON MODIFICABILI</a:t>
            </a:r>
          </a:p>
        </p:txBody>
      </p:sp>
      <p:sp>
        <p:nvSpPr>
          <p:cNvPr id="43013" name="Line 6">
            <a:extLst>
              <a:ext uri="{FF2B5EF4-FFF2-40B4-BE49-F238E27FC236}">
                <a16:creationId xmlns:a16="http://schemas.microsoft.com/office/drawing/2014/main" id="{C455EB4C-870A-83BB-E731-5A4A88987BA6}"/>
              </a:ext>
            </a:extLst>
          </p:cNvPr>
          <p:cNvSpPr>
            <a:spLocks noChangeShapeType="1"/>
          </p:cNvSpPr>
          <p:nvPr/>
        </p:nvSpPr>
        <p:spPr bwMode="auto">
          <a:xfrm>
            <a:off x="5905500" y="1906588"/>
            <a:ext cx="576263" cy="649287"/>
          </a:xfrm>
          <a:prstGeom prst="line">
            <a:avLst/>
          </a:prstGeom>
          <a:noFill/>
          <a:ln w="57150">
            <a:solidFill>
              <a:srgbClr val="66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3014" name="Text Box 7">
            <a:extLst>
              <a:ext uri="{FF2B5EF4-FFF2-40B4-BE49-F238E27FC236}">
                <a16:creationId xmlns:a16="http://schemas.microsoft.com/office/drawing/2014/main" id="{1F227719-D09A-6FA3-FF37-1504E5A5B456}"/>
              </a:ext>
            </a:extLst>
          </p:cNvPr>
          <p:cNvSpPr txBox="1">
            <a:spLocks noChangeArrowheads="1"/>
          </p:cNvSpPr>
          <p:nvPr/>
        </p:nvSpPr>
        <p:spPr bwMode="auto">
          <a:xfrm>
            <a:off x="5689600" y="2778125"/>
            <a:ext cx="2143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it-IT" altLang="it-IT" sz="2000" b="1">
                <a:solidFill>
                  <a:srgbClr val="99FFCC"/>
                </a:solidFill>
                <a:latin typeface="Comic Sans MS" panose="030F0902030302020204" pitchFamily="66" charset="0"/>
              </a:rPr>
              <a:t>MODIFICABILI</a:t>
            </a:r>
          </a:p>
        </p:txBody>
      </p:sp>
      <p:sp>
        <p:nvSpPr>
          <p:cNvPr id="43015" name="Text Box 8">
            <a:extLst>
              <a:ext uri="{FF2B5EF4-FFF2-40B4-BE49-F238E27FC236}">
                <a16:creationId xmlns:a16="http://schemas.microsoft.com/office/drawing/2014/main" id="{FB3F86B1-E7F3-DF5D-CD1B-D6F8FAD837B7}"/>
              </a:ext>
            </a:extLst>
          </p:cNvPr>
          <p:cNvSpPr txBox="1">
            <a:spLocks noChangeArrowheads="1"/>
          </p:cNvSpPr>
          <p:nvPr/>
        </p:nvSpPr>
        <p:spPr bwMode="auto">
          <a:xfrm>
            <a:off x="792163" y="3641725"/>
            <a:ext cx="2921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buFont typeface="Wingdings" pitchFamily="2" charset="2"/>
              <a:buChar char="ü"/>
            </a:pPr>
            <a:r>
              <a:rPr lang="it-IT" altLang="it-IT" sz="2000">
                <a:solidFill>
                  <a:srgbClr val="FFFF00"/>
                </a:solidFill>
                <a:latin typeface="Comic Sans MS" panose="030F0902030302020204" pitchFamily="66" charset="0"/>
              </a:rPr>
              <a:t>età di insorgenza </a:t>
            </a:r>
          </a:p>
          <a:p>
            <a:pPr algn="l" eaLnBrk="1" hangingPunct="1">
              <a:buFont typeface="Wingdings" pitchFamily="2" charset="2"/>
              <a:buChar char="ü"/>
            </a:pPr>
            <a:endParaRPr lang="it-IT" altLang="it-IT" sz="2000">
              <a:solidFill>
                <a:srgbClr val="FFFF00"/>
              </a:solidFill>
              <a:latin typeface="Comic Sans MS" panose="030F0902030302020204" pitchFamily="66" charset="0"/>
            </a:endParaRPr>
          </a:p>
          <a:p>
            <a:pPr algn="l" eaLnBrk="1" hangingPunct="1">
              <a:buFont typeface="Wingdings" pitchFamily="2" charset="2"/>
              <a:buChar char="ü"/>
            </a:pPr>
            <a:r>
              <a:rPr lang="it-IT" altLang="it-IT" sz="2000">
                <a:solidFill>
                  <a:srgbClr val="FFFF00"/>
                </a:solidFill>
                <a:latin typeface="Comic Sans MS" panose="030F0902030302020204" pitchFamily="66" charset="0"/>
              </a:rPr>
              <a:t>durata della malattia </a:t>
            </a:r>
          </a:p>
          <a:p>
            <a:pPr algn="l" eaLnBrk="1" hangingPunct="1">
              <a:buFont typeface="Wingdings" pitchFamily="2" charset="2"/>
              <a:buChar char="ü"/>
            </a:pPr>
            <a:endParaRPr lang="it-IT" altLang="it-IT" sz="2000">
              <a:solidFill>
                <a:srgbClr val="FFFF00"/>
              </a:solidFill>
              <a:latin typeface="Comic Sans MS" panose="030F0902030302020204" pitchFamily="66" charset="0"/>
            </a:endParaRPr>
          </a:p>
          <a:p>
            <a:pPr algn="l" eaLnBrk="1" hangingPunct="1">
              <a:buFont typeface="Wingdings" pitchFamily="2" charset="2"/>
              <a:buChar char="ü"/>
            </a:pPr>
            <a:r>
              <a:rPr lang="it-IT" altLang="it-IT" sz="2000">
                <a:solidFill>
                  <a:srgbClr val="FFFF00"/>
                </a:solidFill>
                <a:latin typeface="Comic Sans MS" panose="030F0902030302020204" pitchFamily="66" charset="0"/>
              </a:rPr>
              <a:t>genetica</a:t>
            </a:r>
          </a:p>
        </p:txBody>
      </p:sp>
      <p:sp>
        <p:nvSpPr>
          <p:cNvPr id="551945" name="Text Box 9">
            <a:extLst>
              <a:ext uri="{FF2B5EF4-FFF2-40B4-BE49-F238E27FC236}">
                <a16:creationId xmlns:a16="http://schemas.microsoft.com/office/drawing/2014/main" id="{223BF7BE-7701-132B-56F2-E17568A43F52}"/>
              </a:ext>
            </a:extLst>
          </p:cNvPr>
          <p:cNvSpPr txBox="1">
            <a:spLocks noChangeArrowheads="1"/>
          </p:cNvSpPr>
          <p:nvPr/>
        </p:nvSpPr>
        <p:spPr bwMode="auto">
          <a:xfrm>
            <a:off x="5545138" y="3570288"/>
            <a:ext cx="3252787" cy="2530475"/>
          </a:xfrm>
          <a:prstGeom prst="rect">
            <a:avLst/>
          </a:prstGeom>
          <a:noFill/>
          <a:ln w="9525">
            <a:noFill/>
            <a:miter lim="800000"/>
            <a:headEnd/>
            <a:tailEnd/>
          </a:ln>
          <a:effectLst/>
        </p:spPr>
        <p:txBody>
          <a:bodyPr wrap="none">
            <a:spAutoFit/>
          </a:bodyPr>
          <a:lstStyle/>
          <a:p>
            <a:pPr algn="l">
              <a:buFont typeface="Wingdings" pitchFamily="2" charset="2"/>
              <a:buChar char="ü"/>
              <a:defRPr/>
            </a:pPr>
            <a:r>
              <a:rPr lang="it-IT" sz="2000" dirty="0">
                <a:solidFill>
                  <a:srgbClr val="99FFCC"/>
                </a:solidFill>
                <a:latin typeface="Comic Sans MS" pitchFamily="66" charset="0"/>
                <a:ea typeface="+mn-ea"/>
              </a:rPr>
              <a:t>iperglicemia</a:t>
            </a:r>
          </a:p>
          <a:p>
            <a:pPr algn="l">
              <a:buFont typeface="Wingdings" pitchFamily="2" charset="2"/>
              <a:buChar char="ü"/>
              <a:defRPr/>
            </a:pPr>
            <a:r>
              <a:rPr lang="it-IT" sz="2000" dirty="0">
                <a:solidFill>
                  <a:srgbClr val="99FFCC"/>
                </a:solidFill>
                <a:latin typeface="Comic Sans MS" pitchFamily="66" charset="0"/>
                <a:ea typeface="+mn-ea"/>
              </a:rPr>
              <a:t>ipertensione arteriosa </a:t>
            </a:r>
          </a:p>
          <a:p>
            <a:pPr algn="l">
              <a:buFont typeface="Wingdings" pitchFamily="2" charset="2"/>
              <a:buChar char="ü"/>
              <a:defRPr/>
            </a:pPr>
            <a:r>
              <a:rPr lang="it-IT" sz="2000" dirty="0">
                <a:solidFill>
                  <a:srgbClr val="99FFCC"/>
                </a:solidFill>
                <a:latin typeface="Comic Sans MS" pitchFamily="66" charset="0"/>
                <a:ea typeface="+mn-ea"/>
              </a:rPr>
              <a:t>microalbuminuria </a:t>
            </a:r>
          </a:p>
          <a:p>
            <a:pPr algn="l">
              <a:buFont typeface="Wingdings" pitchFamily="2" charset="2"/>
              <a:buChar char="ü"/>
              <a:defRPr/>
            </a:pPr>
            <a:r>
              <a:rPr lang="it-IT" sz="2000" dirty="0">
                <a:solidFill>
                  <a:srgbClr val="99FFCC"/>
                </a:solidFill>
                <a:latin typeface="Comic Sans MS" pitchFamily="66" charset="0"/>
                <a:ea typeface="+mn-ea"/>
              </a:rPr>
              <a:t>colesterolo - trigliceridi</a:t>
            </a:r>
          </a:p>
          <a:p>
            <a:pPr algn="l">
              <a:buFont typeface="Wingdings" pitchFamily="2" charset="2"/>
              <a:buChar char="ü"/>
              <a:defRPr/>
            </a:pPr>
            <a:r>
              <a:rPr lang="it-IT" sz="2000" dirty="0">
                <a:solidFill>
                  <a:srgbClr val="99FFCC"/>
                </a:solidFill>
                <a:latin typeface="Comic Sans MS" pitchFamily="66" charset="0"/>
                <a:ea typeface="+mn-ea"/>
              </a:rPr>
              <a:t>nefropatia</a:t>
            </a:r>
          </a:p>
          <a:p>
            <a:pPr algn="l">
              <a:buFont typeface="Wingdings" pitchFamily="2" charset="2"/>
              <a:buChar char="ü"/>
              <a:defRPr/>
            </a:pPr>
            <a:r>
              <a:rPr lang="it-IT" sz="2000" dirty="0">
                <a:solidFill>
                  <a:srgbClr val="99FFCC"/>
                </a:solidFill>
                <a:latin typeface="Comic Sans MS" pitchFamily="66" charset="0"/>
                <a:ea typeface="+mn-ea"/>
              </a:rPr>
              <a:t>gravidanza </a:t>
            </a:r>
          </a:p>
          <a:p>
            <a:pPr algn="l">
              <a:buFont typeface="Wingdings" pitchFamily="2" charset="2"/>
              <a:buChar char="ü"/>
              <a:defRPr/>
            </a:pPr>
            <a:r>
              <a:rPr lang="it-IT" sz="2000" dirty="0">
                <a:solidFill>
                  <a:srgbClr val="99FFCC"/>
                </a:solidFill>
                <a:latin typeface="Comic Sans MS" pitchFamily="66" charset="0"/>
                <a:ea typeface="+mn-ea"/>
              </a:rPr>
              <a:t>fumo </a:t>
            </a:r>
          </a:p>
          <a:p>
            <a:pPr algn="l">
              <a:buFont typeface="Wingdings" pitchFamily="2" charset="2"/>
              <a:buChar char="ü"/>
              <a:defRPr/>
            </a:pPr>
            <a:endParaRPr lang="it-IT" sz="2000" dirty="0">
              <a:solidFill>
                <a:srgbClr val="99FFCC"/>
              </a:solidFill>
              <a:effectLst>
                <a:outerShdw blurRad="38100" dist="38100" dir="2700000" algn="tl">
                  <a:srgbClr val="FFFFFF"/>
                </a:outerShdw>
              </a:effectLst>
              <a:latin typeface="Comic Sans MS" pitchFamily="66" charset="0"/>
              <a:ea typeface="+mn-ea"/>
            </a:endParaRPr>
          </a:p>
        </p:txBody>
      </p:sp>
    </p:spTree>
  </p:cSld>
  <p:clrMapOvr>
    <a:masterClrMapping/>
  </p:clrMapOvr>
  <p:transition spd="med">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a:extLst>
              <a:ext uri="{FF2B5EF4-FFF2-40B4-BE49-F238E27FC236}">
                <a16:creationId xmlns:a16="http://schemas.microsoft.com/office/drawing/2014/main" id="{FBD9F236-4592-9263-8329-4E110FEB5469}"/>
              </a:ext>
            </a:extLst>
          </p:cNvPr>
          <p:cNvSpPr txBox="1">
            <a:spLocks noChangeArrowheads="1"/>
          </p:cNvSpPr>
          <p:nvPr/>
        </p:nvSpPr>
        <p:spPr bwMode="auto">
          <a:xfrm>
            <a:off x="584931" y="1124744"/>
            <a:ext cx="7974137"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altLang="it-IT" sz="3600" b="1" dirty="0">
                <a:solidFill>
                  <a:srgbClr val="FFFF00"/>
                </a:solidFill>
                <a:latin typeface="Comic Sans MS" panose="030F0902030302020204" pitchFamily="66" charset="0"/>
              </a:rPr>
              <a:t>ABBIAMO TANTE STRATEGIE DI</a:t>
            </a:r>
          </a:p>
          <a:p>
            <a:pPr eaLnBrk="1" hangingPunct="1">
              <a:spcBef>
                <a:spcPct val="50000"/>
              </a:spcBef>
            </a:pPr>
            <a:r>
              <a:rPr lang="it-IT" altLang="it-IT" sz="3600" b="1" dirty="0">
                <a:solidFill>
                  <a:srgbClr val="FFFF00"/>
                </a:solidFill>
                <a:latin typeface="Comic Sans MS" panose="030F0902030302020204" pitchFamily="66" charset="0"/>
              </a:rPr>
              <a:t> </a:t>
            </a:r>
            <a:r>
              <a:rPr lang="it-IT" altLang="it-IT" sz="6000" b="1" dirty="0">
                <a:solidFill>
                  <a:srgbClr val="FFFF00"/>
                </a:solidFill>
                <a:latin typeface="Comic Sans MS" panose="030F0902030302020204" pitchFamily="66" charset="0"/>
              </a:rPr>
              <a:t>PREVENZIONE</a:t>
            </a:r>
            <a:r>
              <a:rPr lang="it-IT" altLang="it-IT" sz="4400" b="1" dirty="0">
                <a:solidFill>
                  <a:srgbClr val="FFFF00"/>
                </a:solidFill>
                <a:latin typeface="Comic Sans MS" panose="030F0902030302020204" pitchFamily="66" charset="0"/>
              </a:rPr>
              <a:t> </a:t>
            </a:r>
            <a:endParaRPr lang="it-IT" altLang="it-IT" sz="3600" b="1" dirty="0">
              <a:solidFill>
                <a:srgbClr val="FFFF00"/>
              </a:solidFill>
              <a:latin typeface="Comic Sans MS" panose="030F0902030302020204" pitchFamily="66" charset="0"/>
            </a:endParaRPr>
          </a:p>
          <a:p>
            <a:pPr eaLnBrk="1" hangingPunct="1">
              <a:spcBef>
                <a:spcPct val="50000"/>
              </a:spcBef>
            </a:pPr>
            <a:r>
              <a:rPr lang="it-IT" altLang="it-IT" sz="3600" b="1" dirty="0">
                <a:solidFill>
                  <a:srgbClr val="FFFF00"/>
                </a:solidFill>
                <a:latin typeface="Comic Sans MS" panose="030F0902030302020204" pitchFamily="66" charset="0"/>
              </a:rPr>
              <a:t>E</a:t>
            </a:r>
          </a:p>
          <a:p>
            <a:pPr eaLnBrk="1" hangingPunct="1">
              <a:spcBef>
                <a:spcPct val="50000"/>
              </a:spcBef>
            </a:pPr>
            <a:r>
              <a:rPr lang="it-IT" altLang="it-IT" sz="6000" b="1" dirty="0">
                <a:solidFill>
                  <a:srgbClr val="FFFF00"/>
                </a:solidFill>
                <a:latin typeface="Comic Sans MS" panose="030F0902030302020204" pitchFamily="66" charset="0"/>
              </a:rPr>
              <a:t> CURA </a:t>
            </a:r>
          </a:p>
        </p:txBody>
      </p:sp>
    </p:spTree>
    <p:extLst>
      <p:ext uri="{BB962C8B-B14F-4D97-AF65-F5344CB8AC3E}">
        <p14:creationId xmlns:p14="http://schemas.microsoft.com/office/powerpoint/2010/main" val="7816305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85EDDD6-61BF-6667-A590-95F26A88F2DD}"/>
              </a:ext>
            </a:extLst>
          </p:cNvPr>
          <p:cNvPicPr>
            <a:picLocks noChangeAspect="1"/>
          </p:cNvPicPr>
          <p:nvPr/>
        </p:nvPicPr>
        <p:blipFill rotWithShape="1">
          <a:blip r:embed="rId3"/>
          <a:srcRect t="22732" b="21461"/>
          <a:stretch/>
        </p:blipFill>
        <p:spPr>
          <a:xfrm>
            <a:off x="-1188640" y="1570484"/>
            <a:ext cx="11664632" cy="3874740"/>
          </a:xfrm>
          <a:prstGeom prst="rect">
            <a:avLst/>
          </a:prstGeom>
        </p:spPr>
      </p:pic>
      <p:pic>
        <p:nvPicPr>
          <p:cNvPr id="12" name="Immagine 11">
            <a:extLst>
              <a:ext uri="{FF2B5EF4-FFF2-40B4-BE49-F238E27FC236}">
                <a16:creationId xmlns:a16="http://schemas.microsoft.com/office/drawing/2014/main" id="{60F5643C-0693-6985-A346-922A3E152FD0}"/>
              </a:ext>
            </a:extLst>
          </p:cNvPr>
          <p:cNvPicPr>
            <a:picLocks noChangeAspect="1"/>
          </p:cNvPicPr>
          <p:nvPr/>
        </p:nvPicPr>
        <p:blipFill rotWithShape="1">
          <a:blip r:embed="rId4">
            <a:extLst>
              <a:ext uri="{28A0092B-C50C-407E-A947-70E740481C1C}">
                <a14:useLocalDpi xmlns:a14="http://schemas.microsoft.com/office/drawing/2010/main" val="0"/>
              </a:ext>
            </a:extLst>
          </a:blip>
          <a:srcRect t="16929"/>
          <a:stretch/>
        </p:blipFill>
        <p:spPr>
          <a:xfrm>
            <a:off x="2051720" y="3573016"/>
            <a:ext cx="5227045" cy="3140968"/>
          </a:xfrm>
          <a:prstGeom prst="rect">
            <a:avLst/>
          </a:prstGeom>
        </p:spPr>
      </p:pic>
    </p:spTree>
    <p:extLst>
      <p:ext uri="{BB962C8B-B14F-4D97-AF65-F5344CB8AC3E}">
        <p14:creationId xmlns:p14="http://schemas.microsoft.com/office/powerpoint/2010/main" val="268064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B707311-D609-9768-FF2E-B332AB3FF7BA}"/>
              </a:ext>
            </a:extLst>
          </p:cNvPr>
          <p:cNvGraphicFramePr>
            <a:graphicFrameLocks noGrp="1"/>
          </p:cNvGraphicFramePr>
          <p:nvPr>
            <p:ph idx="1"/>
          </p:nvPr>
        </p:nvGraphicFramePr>
        <p:xfrm>
          <a:off x="762000" y="685800"/>
          <a:ext cx="77724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5" name="Rectangle 5">
            <a:extLst>
              <a:ext uri="{FF2B5EF4-FFF2-40B4-BE49-F238E27FC236}">
                <a16:creationId xmlns:a16="http://schemas.microsoft.com/office/drawing/2014/main" id="{53227562-4959-12F9-8F81-09FEC687541C}"/>
              </a:ext>
            </a:extLst>
          </p:cNvPr>
          <p:cNvSpPr>
            <a:spLocks noChangeArrowheads="1"/>
          </p:cNvSpPr>
          <p:nvPr/>
        </p:nvSpPr>
        <p:spPr bwMode="auto">
          <a:xfrm>
            <a:off x="683568" y="2276872"/>
            <a:ext cx="9144000" cy="3785652"/>
          </a:xfrm>
          <a:prstGeom prst="rect">
            <a:avLst/>
          </a:prstGeom>
          <a:noFill/>
          <a:ln>
            <a:noFill/>
          </a:ln>
          <a:effectLst>
            <a:prstShdw prst="shdw17" dist="17961" dir="2700000">
              <a:srgbClr val="8B712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150000"/>
              </a:lnSpc>
            </a:pPr>
            <a:r>
              <a:rPr lang="en-GB" altLang="it-IT" b="1" u="sng" dirty="0">
                <a:solidFill>
                  <a:srgbClr val="FFFFFF"/>
                </a:solidFill>
                <a:effectLst>
                  <a:outerShdw blurRad="38100" dist="38100" dir="2700000" algn="tl">
                    <a:srgbClr val="24213E"/>
                  </a:outerShdw>
                </a:effectLst>
              </a:rPr>
              <a:t>GLICEMIA</a:t>
            </a:r>
          </a:p>
          <a:p>
            <a:pPr algn="l" eaLnBrk="1" hangingPunct="1">
              <a:lnSpc>
                <a:spcPct val="150000"/>
              </a:lnSpc>
            </a:pPr>
            <a:r>
              <a:rPr lang="en-GB" altLang="it-IT" b="1" u="sng" dirty="0">
                <a:solidFill>
                  <a:srgbClr val="FFFFFF"/>
                </a:solidFill>
                <a:effectLst>
                  <a:outerShdw blurRad="38100" dist="38100" dir="2700000" algn="tl">
                    <a:srgbClr val="24213E"/>
                  </a:outerShdw>
                </a:effectLst>
              </a:rPr>
              <a:t>IPERTENSIONE</a:t>
            </a:r>
          </a:p>
          <a:p>
            <a:pPr algn="l" eaLnBrk="1" hangingPunct="1">
              <a:lnSpc>
                <a:spcPct val="150000"/>
              </a:lnSpc>
            </a:pPr>
            <a:r>
              <a:rPr lang="en-GB" altLang="it-IT" b="1" u="sng" dirty="0">
                <a:solidFill>
                  <a:srgbClr val="FFFFFF"/>
                </a:solidFill>
                <a:effectLst>
                  <a:outerShdw blurRad="38100" dist="38100" dir="2700000" algn="tl">
                    <a:srgbClr val="24213E"/>
                  </a:outerShdw>
                </a:effectLst>
              </a:rPr>
              <a:t>DISLIPIDEMIA</a:t>
            </a:r>
          </a:p>
          <a:p>
            <a:pPr algn="l" eaLnBrk="1" hangingPunct="1">
              <a:lnSpc>
                <a:spcPct val="150000"/>
              </a:lnSpc>
            </a:pPr>
            <a:r>
              <a:rPr lang="en-GB" altLang="it-IT" b="1" dirty="0">
                <a:solidFill>
                  <a:srgbClr val="FFFFFF"/>
                </a:solidFill>
                <a:effectLst>
                  <a:outerShdw blurRad="38100" dist="38100" dir="2700000" algn="tl">
                    <a:srgbClr val="24213E"/>
                  </a:outerShdw>
                </a:effectLst>
              </a:rPr>
              <a:t>ATTENZIONE ALLA GRAVIDANZA</a:t>
            </a:r>
          </a:p>
          <a:p>
            <a:pPr algn="l" eaLnBrk="1" hangingPunct="1">
              <a:lnSpc>
                <a:spcPct val="150000"/>
              </a:lnSpc>
            </a:pPr>
            <a:r>
              <a:rPr lang="en-GB" altLang="it-IT" b="1" dirty="0">
                <a:solidFill>
                  <a:srgbClr val="FFFFFF"/>
                </a:solidFill>
                <a:effectLst>
                  <a:outerShdw blurRad="38100" dist="38100" dir="2700000" algn="tl">
                    <a:srgbClr val="24213E"/>
                  </a:outerShdw>
                </a:effectLst>
              </a:rPr>
              <a:t>ELIMINARE FUMO</a:t>
            </a:r>
          </a:p>
          <a:p>
            <a:pPr algn="l" eaLnBrk="1" hangingPunct="1">
              <a:lnSpc>
                <a:spcPct val="150000"/>
              </a:lnSpc>
            </a:pPr>
            <a:r>
              <a:rPr lang="en-GB" altLang="it-IT" b="1" dirty="0">
                <a:solidFill>
                  <a:srgbClr val="FFFFFF"/>
                </a:solidFill>
                <a:effectLst>
                  <a:outerShdw blurRad="38100" dist="38100" dir="2700000" algn="tl">
                    <a:srgbClr val="24213E"/>
                  </a:outerShdw>
                </a:effectLst>
              </a:rPr>
              <a:t>OBESITA’</a:t>
            </a:r>
          </a:p>
          <a:p>
            <a:pPr algn="l" eaLnBrk="1" hangingPunct="1"/>
            <a:endParaRPr lang="en-GB" altLang="it-IT" b="1" dirty="0">
              <a:solidFill>
                <a:srgbClr val="FFFFFF"/>
              </a:solidFill>
              <a:effectLst>
                <a:outerShdw blurRad="38100" dist="38100" dir="2700000" algn="tl">
                  <a:srgbClr val="24213E"/>
                </a:outerShdw>
              </a:effectLst>
            </a:endParaRPr>
          </a:p>
        </p:txBody>
      </p:sp>
      <p:sp>
        <p:nvSpPr>
          <p:cNvPr id="517122" name="Text Box 2">
            <a:extLst>
              <a:ext uri="{FF2B5EF4-FFF2-40B4-BE49-F238E27FC236}">
                <a16:creationId xmlns:a16="http://schemas.microsoft.com/office/drawing/2014/main" id="{5DB5A94B-1F4F-02EB-CA86-E06CA3FB42BB}"/>
              </a:ext>
            </a:extLst>
          </p:cNvPr>
          <p:cNvSpPr txBox="1">
            <a:spLocks noChangeArrowheads="1"/>
          </p:cNvSpPr>
          <p:nvPr/>
        </p:nvSpPr>
        <p:spPr bwMode="auto">
          <a:xfrm>
            <a:off x="1761865" y="463550"/>
            <a:ext cx="5886973" cy="956288"/>
          </a:xfrm>
          <a:prstGeom prst="rect">
            <a:avLst/>
          </a:prstGeom>
          <a:noFill/>
          <a:ln w="9525">
            <a:noFill/>
            <a:round/>
            <a:headEnd/>
            <a:tailEnd/>
          </a:ln>
          <a:effec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77FF4D"/>
              </a:buClr>
              <a:buSzPct val="100000"/>
              <a:buFont typeface="Comic Sans MS" panose="030F0902030302020204" pitchFamily="66" charset="0"/>
              <a:buNone/>
            </a:pPr>
            <a:r>
              <a:rPr lang="en-GB" altLang="it-IT" sz="2800" b="1" dirty="0">
                <a:solidFill>
                  <a:srgbClr val="E6E64C"/>
                </a:solidFill>
                <a:effectLst>
                  <a:outerShdw blurRad="38100" dist="38100" dir="2700000" algn="tl">
                    <a:srgbClr val="FFFFFF"/>
                  </a:outerShdw>
                </a:effectLst>
                <a:ea typeface="Arial Unicode MS" panose="020B0604020202020204" pitchFamily="34" charset="-128"/>
              </a:rPr>
              <a:t>PREVENZIONE PRIMARIA </a:t>
            </a:r>
          </a:p>
          <a:p>
            <a:pPr eaLnBrk="1" hangingPunct="1">
              <a:buClr>
                <a:srgbClr val="77FF4D"/>
              </a:buClr>
              <a:buSzPct val="100000"/>
              <a:buFont typeface="Comic Sans MS" panose="030F0902030302020204" pitchFamily="66" charset="0"/>
              <a:buNone/>
            </a:pPr>
            <a:r>
              <a:rPr lang="en-GB" altLang="it-IT" sz="2800" b="1" dirty="0">
                <a:solidFill>
                  <a:srgbClr val="E6E64C"/>
                </a:solidFill>
                <a:effectLst>
                  <a:outerShdw blurRad="38100" dist="38100" dir="2700000" algn="tl">
                    <a:srgbClr val="FFFFFF"/>
                  </a:outerShdw>
                </a:effectLst>
                <a:ea typeface="Arial Unicode MS" panose="020B0604020202020204" pitchFamily="34" charset="-128"/>
              </a:rPr>
              <a:t>DELLA RETINOPATIA DIABETICA</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asellaDiTesto 4">
            <a:extLst>
              <a:ext uri="{FF2B5EF4-FFF2-40B4-BE49-F238E27FC236}">
                <a16:creationId xmlns:a16="http://schemas.microsoft.com/office/drawing/2014/main" id="{B73D6DBC-6FE9-1DE3-6725-4DB92DAA7756}"/>
              </a:ext>
            </a:extLst>
          </p:cNvPr>
          <p:cNvSpPr txBox="1">
            <a:spLocks noChangeArrowheads="1"/>
          </p:cNvSpPr>
          <p:nvPr/>
        </p:nvSpPr>
        <p:spPr bwMode="auto">
          <a:xfrm>
            <a:off x="0" y="1700213"/>
            <a:ext cx="9144000"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800" dirty="0">
                <a:solidFill>
                  <a:srgbClr val="FFFFFF"/>
                </a:solidFill>
              </a:rPr>
              <a:t>I principali fattori di rischio associati alla </a:t>
            </a:r>
          </a:p>
          <a:p>
            <a:pPr eaLnBrk="1" hangingPunct="1"/>
            <a:r>
              <a:rPr lang="it-IT" altLang="it-IT" sz="2800" dirty="0">
                <a:solidFill>
                  <a:srgbClr val="FFFFFF"/>
                </a:solidFill>
              </a:rPr>
              <a:t>comparsa più precoce e ad una </a:t>
            </a:r>
          </a:p>
          <a:p>
            <a:pPr eaLnBrk="1" hangingPunct="1"/>
            <a:r>
              <a:rPr lang="it-IT" altLang="it-IT" sz="2800" dirty="0">
                <a:solidFill>
                  <a:srgbClr val="FFFFFF"/>
                </a:solidFill>
              </a:rPr>
              <a:t>evoluzione più rapida della retinopatia sono:</a:t>
            </a:r>
          </a:p>
          <a:p>
            <a:pPr eaLnBrk="1" hangingPunct="1"/>
            <a:endParaRPr lang="it-IT" altLang="it-IT" sz="2800" dirty="0">
              <a:solidFill>
                <a:srgbClr val="FFFFFF"/>
              </a:solidFill>
            </a:endParaRPr>
          </a:p>
          <a:p>
            <a:pPr eaLnBrk="1" hangingPunct="1">
              <a:buFontTx/>
              <a:buChar char="-"/>
            </a:pPr>
            <a:r>
              <a:rPr lang="it-IT" altLang="it-IT" sz="2800" dirty="0">
                <a:solidFill>
                  <a:srgbClr val="FFFFFF"/>
                </a:solidFill>
              </a:rPr>
              <a:t> la durata del diabete</a:t>
            </a:r>
          </a:p>
          <a:p>
            <a:pPr eaLnBrk="1" hangingPunct="1">
              <a:buFontTx/>
              <a:buChar char="-"/>
            </a:pPr>
            <a:r>
              <a:rPr lang="it-IT" altLang="it-IT" sz="2800" dirty="0">
                <a:solidFill>
                  <a:srgbClr val="FFFFFF"/>
                </a:solidFill>
              </a:rPr>
              <a:t> lo scompenso glicemico</a:t>
            </a:r>
          </a:p>
          <a:p>
            <a:pPr eaLnBrk="1" hangingPunct="1">
              <a:buFontTx/>
              <a:buChar char="-"/>
            </a:pPr>
            <a:r>
              <a:rPr lang="it-IT" altLang="it-IT" sz="2800" dirty="0">
                <a:solidFill>
                  <a:srgbClr val="FFFFFF"/>
                </a:solidFill>
              </a:rPr>
              <a:t> l</a:t>
            </a:r>
            <a:r>
              <a:rPr lang="ja-JP" altLang="it-IT" sz="2800">
                <a:solidFill>
                  <a:srgbClr val="FFFFFF"/>
                </a:solidFill>
              </a:rPr>
              <a:t>’</a:t>
            </a:r>
            <a:r>
              <a:rPr lang="it-IT" altLang="ja-JP" sz="2800" dirty="0">
                <a:solidFill>
                  <a:srgbClr val="FFFFFF"/>
                </a:solidFill>
              </a:rPr>
              <a:t>eventuale ipertensione sistemica concomitante</a:t>
            </a:r>
            <a:endParaRPr lang="it-IT" altLang="it-IT" sz="2800" dirty="0">
              <a:solidFill>
                <a:srgbClr val="FFFFFF"/>
              </a:solidFill>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7" descr="retinografia">
            <a:extLst>
              <a:ext uri="{FF2B5EF4-FFF2-40B4-BE49-F238E27FC236}">
                <a16:creationId xmlns:a16="http://schemas.microsoft.com/office/drawing/2014/main" id="{FF8046A8-628C-7C80-92F0-229FD953A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2756" y="2181057"/>
            <a:ext cx="5678488"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843D4ED7-0F6C-E6F9-3A78-ACB1A626A3C5}"/>
              </a:ext>
            </a:extLst>
          </p:cNvPr>
          <p:cNvSpPr txBox="1"/>
          <p:nvPr/>
        </p:nvSpPr>
        <p:spPr>
          <a:xfrm>
            <a:off x="683568" y="980728"/>
            <a:ext cx="7560839" cy="1200329"/>
          </a:xfrm>
          <a:prstGeom prst="rect">
            <a:avLst/>
          </a:prstGeom>
          <a:noFill/>
        </p:spPr>
        <p:txBody>
          <a:bodyPr wrap="square" rtlCol="0">
            <a:spAutoFit/>
          </a:bodyPr>
          <a:lstStyle/>
          <a:p>
            <a:r>
              <a:rPr lang="it-IT" sz="3600" dirty="0"/>
              <a:t>PREVENZIONE SECONDARIA</a:t>
            </a:r>
          </a:p>
          <a:p>
            <a:r>
              <a:rPr lang="it-IT" sz="3600" dirty="0"/>
              <a:t>FOTO FUNDUS - TELEMEDICINA</a:t>
            </a:r>
          </a:p>
        </p:txBody>
      </p:sp>
    </p:spTree>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1C755D60-82D9-76C7-CD62-925C64E0001A}"/>
              </a:ext>
            </a:extLst>
          </p:cNvPr>
          <p:cNvSpPr>
            <a:spLocks noGrp="1" noChangeArrowheads="1"/>
          </p:cNvSpPr>
          <p:nvPr>
            <p:ph type="title" idx="4294967295"/>
          </p:nvPr>
        </p:nvSpPr>
        <p:spPr>
          <a:xfrm>
            <a:off x="0" y="314325"/>
            <a:ext cx="4841875" cy="1060450"/>
          </a:xfrm>
        </p:spPr>
        <p:txBody>
          <a:bodyPr lIns="0" tIns="0" rIns="0" bIns="0"/>
          <a:lstStyle/>
          <a:p>
            <a:pPr defTabSz="407988" eaLnBrk="1" hangingPunct="1">
              <a:lnSpc>
                <a:spcPct val="105000"/>
              </a:lnSpc>
              <a:buClr>
                <a:srgbClr val="FFFFFF"/>
              </a:buClr>
              <a:buSzPct val="45000"/>
              <a:buFont typeface="Wingdings" pitchFamily="2"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altLang="it-IT" b="1">
                <a:solidFill>
                  <a:srgbClr val="FFFF00"/>
                </a:solidFill>
                <a:latin typeface="Book Antiqua" panose="02040602050305030304" pitchFamily="18" charset="0"/>
                <a:ea typeface="ＭＳ Ｐゴシック" panose="020B0600070205080204" pitchFamily="34" charset="-128"/>
                <a:cs typeface="Arial" panose="020B0604020202020204" pitchFamily="34" charset="0"/>
              </a:rPr>
              <a:t>Prevenzione</a:t>
            </a:r>
          </a:p>
        </p:txBody>
      </p:sp>
      <p:sp>
        <p:nvSpPr>
          <p:cNvPr id="45058" name="Rectangle 3">
            <a:extLst>
              <a:ext uri="{FF2B5EF4-FFF2-40B4-BE49-F238E27FC236}">
                <a16:creationId xmlns:a16="http://schemas.microsoft.com/office/drawing/2014/main" id="{12E0D468-29EF-BB67-AF0E-8BB69D136BB0}"/>
              </a:ext>
            </a:extLst>
          </p:cNvPr>
          <p:cNvSpPr>
            <a:spLocks noGrp="1" noChangeArrowheads="1"/>
          </p:cNvSpPr>
          <p:nvPr>
            <p:ph type="subTitle" idx="4294967295"/>
          </p:nvPr>
        </p:nvSpPr>
        <p:spPr>
          <a:xfrm>
            <a:off x="900113" y="2060575"/>
            <a:ext cx="7686675" cy="4445000"/>
          </a:xfrm>
        </p:spPr>
        <p:txBody>
          <a:bodyPr lIns="0" tIns="0" rIns="0" bIns="0"/>
          <a:lstStyle/>
          <a:p>
            <a:pPr marL="0" indent="0" algn="ctr" defTabSz="449263" eaLnBrk="1" hangingPunct="1">
              <a:lnSpc>
                <a:spcPct val="89000"/>
              </a:lnSpc>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it-IT" sz="3600" i="1" u="sng">
                <a:solidFill>
                  <a:srgbClr val="FFFFFF"/>
                </a:solidFill>
                <a:latin typeface="Book Antiqua" panose="02040602050305030304" pitchFamily="18" charset="0"/>
                <a:ea typeface="ＭＳ Ｐゴシック" panose="020B0600070205080204" pitchFamily="34" charset="-128"/>
              </a:rPr>
              <a:t>Prima visita oculistica con dilatazione:</a:t>
            </a:r>
          </a:p>
          <a:p>
            <a:pPr marL="0" indent="0" algn="ctr" defTabSz="449263" eaLnBrk="1" hangingPunct="1">
              <a:lnSpc>
                <a:spcPct val="89000"/>
              </a:lnSpc>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it-IT">
              <a:solidFill>
                <a:srgbClr val="FFFFFF"/>
              </a:solidFill>
              <a:latin typeface="Book Antiqua" panose="02040602050305030304" pitchFamily="18" charset="0"/>
              <a:ea typeface="ＭＳ Ｐゴシック" panose="020B0600070205080204" pitchFamily="34" charset="-128"/>
            </a:endParaRPr>
          </a:p>
          <a:p>
            <a:pPr marL="0" indent="0" defTabSz="449263" eaLnBrk="1" hangingPunct="1">
              <a:lnSpc>
                <a:spcPct val="89000"/>
              </a:lnSpc>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it-IT" sz="2400">
                <a:solidFill>
                  <a:srgbClr val="FFFFFF"/>
                </a:solidFill>
                <a:latin typeface="Book Antiqua" panose="02040602050305030304" pitchFamily="18" charset="0"/>
                <a:ea typeface="ＭＳ Ｐゴシック" panose="020B0600070205080204" pitchFamily="34" charset="-128"/>
              </a:rPr>
              <a:t>Diabete tipo I :  alla diagnosi, dopo 5 anni dalla diagnosi o alla pubertà e follow up successivi </a:t>
            </a:r>
          </a:p>
          <a:p>
            <a:pPr marL="0" indent="0" defTabSz="449263" eaLnBrk="1" hangingPunct="1">
              <a:lnSpc>
                <a:spcPct val="89000"/>
              </a:lnSpc>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it-IT" sz="2400">
              <a:solidFill>
                <a:srgbClr val="FFFFFF"/>
              </a:solidFill>
              <a:latin typeface="Book Antiqua" panose="02040602050305030304" pitchFamily="18" charset="0"/>
              <a:ea typeface="ＭＳ Ｐゴシック" panose="020B0600070205080204" pitchFamily="34" charset="-128"/>
            </a:endParaRPr>
          </a:p>
          <a:p>
            <a:pPr marL="0" indent="0" defTabSz="449263" eaLnBrk="1" hangingPunct="1">
              <a:lnSpc>
                <a:spcPct val="89000"/>
              </a:lnSpc>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it-IT" sz="1600">
              <a:solidFill>
                <a:srgbClr val="FFFFFF"/>
              </a:solidFill>
              <a:latin typeface="Book Antiqua" panose="02040602050305030304" pitchFamily="18" charset="0"/>
              <a:ea typeface="ＭＳ Ｐゴシック" panose="020B0600070205080204" pitchFamily="34" charset="-128"/>
            </a:endParaRPr>
          </a:p>
          <a:p>
            <a:pPr marL="0" indent="0" defTabSz="449263" eaLnBrk="1" hangingPunct="1">
              <a:lnSpc>
                <a:spcPct val="89000"/>
              </a:lnSpc>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it-IT" sz="2400">
                <a:solidFill>
                  <a:srgbClr val="FFFFFF"/>
                </a:solidFill>
                <a:latin typeface="Book Antiqua" panose="02040602050305030304" pitchFamily="18" charset="0"/>
                <a:ea typeface="ＭＳ Ｐゴシック" panose="020B0600070205080204" pitchFamily="34" charset="-128"/>
              </a:rPr>
              <a:t>Diabete tipo II : alla diagnosi e follow up successivi </a:t>
            </a:r>
          </a:p>
          <a:p>
            <a:pPr marL="0" indent="0" defTabSz="449263" eaLnBrk="1" hangingPunct="1">
              <a:lnSpc>
                <a:spcPct val="89000"/>
              </a:lnSpc>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it-IT" sz="1600">
              <a:solidFill>
                <a:srgbClr val="FFFFFF"/>
              </a:solidFill>
              <a:latin typeface="Book Antiqua" panose="02040602050305030304" pitchFamily="18" charset="0"/>
              <a:ea typeface="ＭＳ Ｐゴシック" panose="020B0600070205080204" pitchFamily="34" charset="-128"/>
            </a:endParaRPr>
          </a:p>
          <a:p>
            <a:pPr marL="0" indent="0" defTabSz="449263" eaLnBrk="1" hangingPunct="1">
              <a:lnSpc>
                <a:spcPct val="89000"/>
              </a:lnSpc>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it-IT" sz="2400">
                <a:solidFill>
                  <a:srgbClr val="FFFFFF"/>
                </a:solidFill>
                <a:latin typeface="Book Antiqua" panose="02040602050305030304" pitchFamily="18" charset="0"/>
                <a:ea typeface="ＭＳ Ｐゴシック" panose="020B0600070205080204" pitchFamily="34" charset="-128"/>
              </a:rPr>
              <a:t>Gravidanza : alla conferma della gravidanza,  ogni tre mesi fino al parto</a:t>
            </a:r>
          </a:p>
        </p:txBody>
      </p:sp>
      <p:pic>
        <p:nvPicPr>
          <p:cNvPr id="45059" name="Picture 7" descr="laser procedure1">
            <a:extLst>
              <a:ext uri="{FF2B5EF4-FFF2-40B4-BE49-F238E27FC236}">
                <a16:creationId xmlns:a16="http://schemas.microsoft.com/office/drawing/2014/main" id="{879FD6D9-80A4-EB8F-535F-018ABE2CA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360" b="8360"/>
          <a:stretch>
            <a:fillRect/>
          </a:stretch>
        </p:blipFill>
        <p:spPr bwMode="auto">
          <a:xfrm>
            <a:off x="6659563" y="303213"/>
            <a:ext cx="216058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a:extLst>
              <a:ext uri="{FF2B5EF4-FFF2-40B4-BE49-F238E27FC236}">
                <a16:creationId xmlns:a16="http://schemas.microsoft.com/office/drawing/2014/main" id="{C3E09A58-BAC8-C55D-9712-5DF71E9F7822}"/>
              </a:ext>
            </a:extLst>
          </p:cNvPr>
          <p:cNvSpPr>
            <a:spLocks noGrp="1" noChangeArrowheads="1"/>
          </p:cNvSpPr>
          <p:nvPr>
            <p:ph type="title"/>
          </p:nvPr>
        </p:nvSpPr>
        <p:spPr/>
        <p:txBody>
          <a:bodyPr/>
          <a:lstStyle/>
          <a:p>
            <a:pPr eaLnBrk="1" hangingPunct="1"/>
            <a:r>
              <a:rPr lang="en-US" altLang="it-IT" sz="3200" u="sng">
                <a:latin typeface="Arial" panose="020B0604020202020204" pitchFamily="34" charset="0"/>
                <a:ea typeface="ＭＳ Ｐゴシック" panose="020B0600070205080204" pitchFamily="34" charset="-128"/>
              </a:rPr>
              <a:t>Diabetic Eye Disease</a:t>
            </a:r>
            <a:br>
              <a:rPr lang="en-US" altLang="it-IT" sz="3200">
                <a:latin typeface="Arial" panose="020B0604020202020204" pitchFamily="34" charset="0"/>
                <a:ea typeface="ＭＳ Ｐゴシック" panose="020B0600070205080204" pitchFamily="34" charset="-128"/>
              </a:rPr>
            </a:br>
            <a:r>
              <a:rPr lang="en-US" altLang="it-IT" sz="3200">
                <a:latin typeface="Arial" panose="020B0604020202020204" pitchFamily="34" charset="0"/>
                <a:ea typeface="ＭＳ Ｐゴシック" panose="020B0600070205080204" pitchFamily="34" charset="-128"/>
              </a:rPr>
              <a:t>Key Points</a:t>
            </a:r>
          </a:p>
        </p:txBody>
      </p:sp>
      <p:sp>
        <p:nvSpPr>
          <p:cNvPr id="145411" name="Rectangle 2">
            <a:extLst>
              <a:ext uri="{FF2B5EF4-FFF2-40B4-BE49-F238E27FC236}">
                <a16:creationId xmlns:a16="http://schemas.microsoft.com/office/drawing/2014/main" id="{9AD526DD-E13A-6561-A60F-9E408A485AE5}"/>
              </a:ext>
            </a:extLst>
          </p:cNvPr>
          <p:cNvSpPr>
            <a:spLocks noGrp="1" noChangeArrowheads="1"/>
          </p:cNvSpPr>
          <p:nvPr>
            <p:ph idx="1"/>
          </p:nvPr>
        </p:nvSpPr>
        <p:spPr>
          <a:xfrm>
            <a:off x="1074738" y="4403725"/>
            <a:ext cx="6908800" cy="1643063"/>
          </a:xfrm>
        </p:spPr>
        <p:txBody>
          <a:bodyPr rtlCol="0">
            <a:normAutofit/>
          </a:bodyPr>
          <a:lstStyle/>
          <a:p>
            <a:pPr eaLnBrk="1" fontAlgn="auto" hangingPunct="1">
              <a:spcAft>
                <a:spcPts val="0"/>
              </a:spcAft>
              <a:defRPr/>
            </a:pPr>
            <a:r>
              <a:rPr lang="en-US" sz="3600">
                <a:latin typeface="Arial" charset="0"/>
                <a:ea typeface="+mn-ea"/>
                <a:cs typeface="+mn-cs"/>
              </a:rPr>
              <a:t>Treatments exist but work best before vision is lost</a:t>
            </a:r>
          </a:p>
        </p:txBody>
      </p:sp>
      <p:graphicFrame>
        <p:nvGraphicFramePr>
          <p:cNvPr id="22553" name="Group 25">
            <a:extLst>
              <a:ext uri="{FF2B5EF4-FFF2-40B4-BE49-F238E27FC236}">
                <a16:creationId xmlns:a16="http://schemas.microsoft.com/office/drawing/2014/main" id="{1DCA7901-DB2D-F99C-A4E1-806C84858D01}"/>
              </a:ext>
            </a:extLst>
          </p:cNvPr>
          <p:cNvGraphicFramePr>
            <a:graphicFrameLocks noGrp="1"/>
          </p:cNvGraphicFramePr>
          <p:nvPr/>
        </p:nvGraphicFramePr>
        <p:xfrm>
          <a:off x="0" y="19050"/>
          <a:ext cx="9110664" cy="6637337"/>
        </p:xfrm>
        <a:graphic>
          <a:graphicData uri="http://schemas.openxmlformats.org/drawingml/2006/table">
            <a:tbl>
              <a:tblPr/>
              <a:tblGrid>
                <a:gridCol w="3036888">
                  <a:extLst>
                    <a:ext uri="{9D8B030D-6E8A-4147-A177-3AD203B41FA5}">
                      <a16:colId xmlns:a16="http://schemas.microsoft.com/office/drawing/2014/main" val="20000"/>
                    </a:ext>
                  </a:extLst>
                </a:gridCol>
                <a:gridCol w="3036888">
                  <a:extLst>
                    <a:ext uri="{9D8B030D-6E8A-4147-A177-3AD203B41FA5}">
                      <a16:colId xmlns:a16="http://schemas.microsoft.com/office/drawing/2014/main" val="20001"/>
                    </a:ext>
                  </a:extLst>
                </a:gridCol>
                <a:gridCol w="3036888">
                  <a:extLst>
                    <a:ext uri="{9D8B030D-6E8A-4147-A177-3AD203B41FA5}">
                      <a16:colId xmlns:a16="http://schemas.microsoft.com/office/drawing/2014/main" val="20002"/>
                    </a:ext>
                  </a:extLst>
                </a:gridCol>
              </a:tblGrid>
              <a:tr h="1581978">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chemeClr val="bg1"/>
                          </a:solidFill>
                          <a:effectLst/>
                          <a:latin typeface="Century Gothic" pitchFamily="34" charset="0"/>
                        </a:rPr>
                        <a:t>RECOMMENDED EYE EXAMINATION SCHEDULE</a:t>
                      </a:r>
                    </a:p>
                  </a:txBody>
                  <a:tcPr marL="81282" marR="81282"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2D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152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entury Gothic" pitchFamily="34" charset="0"/>
                        </a:rPr>
                        <a:t>Diabetes Type </a:t>
                      </a:r>
                    </a:p>
                  </a:txBody>
                  <a:tcPr marL="81282" marR="81282"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entury Gothic" pitchFamily="34" charset="0"/>
                        </a:rPr>
                        <a:t>Recommended Time of First Examination </a:t>
                      </a:r>
                    </a:p>
                  </a:txBody>
                  <a:tcPr marL="81282" marR="81282"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entury Gothic" pitchFamily="34" charset="0"/>
                        </a:rPr>
                        <a:t>Recommended Follow-up* </a:t>
                      </a:r>
                    </a:p>
                  </a:txBody>
                  <a:tcPr marL="81282" marR="81282"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extLst>
                  <a:ext uri="{0D108BD9-81ED-4DB2-BD59-A6C34878D82A}">
                    <a16:rowId xmlns:a16="http://schemas.microsoft.com/office/drawing/2014/main" val="10001"/>
                  </a:ext>
                </a:extLst>
              </a:tr>
              <a:tr h="10189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entury Gothic" pitchFamily="34" charset="0"/>
                        </a:rPr>
                        <a:t>Type 1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Century Gothic" pitchFamily="34" charset="0"/>
                      </a:endParaRPr>
                    </a:p>
                  </a:txBody>
                  <a:tcPr marL="81282" marR="81282"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5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entury Gothic" pitchFamily="34" charset="0"/>
                        </a:rPr>
                        <a:t>3-5 years after diagnosis</a:t>
                      </a:r>
                    </a:p>
                  </a:txBody>
                  <a:tcPr marL="81282" marR="81282"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5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entury Gothic" pitchFamily="34" charset="0"/>
                        </a:rPr>
                        <a:t>Yearly</a:t>
                      </a:r>
                    </a:p>
                  </a:txBody>
                  <a:tcPr marL="81282" marR="81282"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5E7"/>
                    </a:solidFill>
                  </a:tcPr>
                </a:tc>
                <a:extLst>
                  <a:ext uri="{0D108BD9-81ED-4DB2-BD59-A6C34878D82A}">
                    <a16:rowId xmlns:a16="http://schemas.microsoft.com/office/drawing/2014/main" val="10002"/>
                  </a:ext>
                </a:extLst>
              </a:tr>
              <a:tr h="781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entury Gothic" pitchFamily="34" charset="0"/>
                        </a:rPr>
                        <a:t>Type 2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Century Gothic" pitchFamily="34" charset="0"/>
                      </a:endParaRPr>
                    </a:p>
                  </a:txBody>
                  <a:tcPr marL="81282" marR="81282"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entury Gothic" pitchFamily="34" charset="0"/>
                        </a:rPr>
                        <a:t>At time of diagnosis</a:t>
                      </a:r>
                    </a:p>
                  </a:txBody>
                  <a:tcPr marL="81282" marR="81282"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entury Gothic" pitchFamily="34" charset="0"/>
                        </a:rPr>
                        <a:t>Yearly</a:t>
                      </a:r>
                    </a:p>
                  </a:txBody>
                  <a:tcPr marL="81282" marR="81282"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extLst>
                  <a:ext uri="{0D108BD9-81ED-4DB2-BD59-A6C34878D82A}">
                    <a16:rowId xmlns:a16="http://schemas.microsoft.com/office/drawing/2014/main" val="10003"/>
                  </a:ext>
                </a:extLst>
              </a:tr>
              <a:tr h="21399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entury Gothic" pitchFamily="34" charset="0"/>
                        </a:rPr>
                        <a:t>Prior to pregnancy (type 1 or type 2)</a:t>
                      </a:r>
                    </a:p>
                  </a:txBody>
                  <a:tcPr marL="81282" marR="81282"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entury Gothic" pitchFamily="34" charset="0"/>
                        </a:rPr>
                        <a:t>Prior to conception and early in the first trimester</a:t>
                      </a:r>
                    </a:p>
                  </a:txBody>
                  <a:tcPr marL="81282" marR="81282"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entury Gothic" pitchFamily="34" charset="0"/>
                        </a:rPr>
                        <a:t>No retinopathy to mild moderate  NPDR every 3-12 months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entury Gothic" pitchFamily="34" charset="0"/>
                        </a:rPr>
                        <a:t>Severe NPDR or worse every 1-3 months.</a:t>
                      </a:r>
                    </a:p>
                  </a:txBody>
                  <a:tcPr marL="81282" marR="81282"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extLst>
                  <a:ext uri="{0D108BD9-81ED-4DB2-BD59-A6C34878D82A}">
                    <a16:rowId xmlns:a16="http://schemas.microsoft.com/office/drawing/2014/main" val="10004"/>
                  </a:ext>
                </a:extLst>
              </a:tr>
            </a:tbl>
          </a:graphicData>
        </a:graphic>
      </p:graphicFrame>
      <p:sp>
        <p:nvSpPr>
          <p:cNvPr id="22551" name="TextBox 4">
            <a:extLst>
              <a:ext uri="{FF2B5EF4-FFF2-40B4-BE49-F238E27FC236}">
                <a16:creationId xmlns:a16="http://schemas.microsoft.com/office/drawing/2014/main" id="{D8B5E9C8-A01E-4E5F-9B94-217F486B528F}"/>
              </a:ext>
            </a:extLst>
          </p:cNvPr>
          <p:cNvSpPr txBox="1">
            <a:spLocks noChangeArrowheads="1"/>
          </p:cNvSpPr>
          <p:nvPr/>
        </p:nvSpPr>
        <p:spPr bwMode="auto">
          <a:xfrm>
            <a:off x="300038" y="6321425"/>
            <a:ext cx="8843962" cy="523875"/>
          </a:xfrm>
          <a:prstGeom prst="rect">
            <a:avLst/>
          </a:prstGeom>
          <a:noFill/>
          <a:ln w="9525">
            <a:noFill/>
            <a:miter lim="800000"/>
            <a:headEnd/>
            <a:tailEnd/>
          </a:ln>
        </p:spPr>
        <p:txBody>
          <a:bodyPr>
            <a:spAutoFit/>
          </a:bodyPr>
          <a:lstStyle/>
          <a:p>
            <a:pPr eaLnBrk="0" hangingPunct="0">
              <a:defRPr/>
            </a:pPr>
            <a:r>
              <a:rPr lang="en-US" sz="2000" dirty="0">
                <a:latin typeface="Times New Roman" pitchFamily="18" charset="0"/>
                <a:ea typeface="+mn-ea"/>
              </a:rPr>
              <a:t>*</a:t>
            </a:r>
            <a:r>
              <a:rPr lang="en-US" sz="2000" dirty="0">
                <a:solidFill>
                  <a:schemeClr val="bg1">
                    <a:lumMod val="75000"/>
                    <a:lumOff val="25000"/>
                  </a:schemeClr>
                </a:solidFill>
                <a:latin typeface="Times New Roman" pitchFamily="18" charset="0"/>
                <a:ea typeface="+mn-ea"/>
              </a:rPr>
              <a:t>Abnormal findings may dictate more frequent follow-up examinations</a:t>
            </a:r>
          </a:p>
          <a:p>
            <a:pPr eaLnBrk="0" hangingPunct="0">
              <a:defRPr/>
            </a:pPr>
            <a:r>
              <a:rPr lang="en-US" sz="800" dirty="0">
                <a:latin typeface="Times New Roman" pitchFamily="18" charset="0"/>
                <a:ea typeface="+mn-ea"/>
                <a:hlinkClick r:id="rId3"/>
              </a:rPr>
              <a:t>h ttp://one.aao.org/CE/PracticeGuidelines/PPP_Content.aspx?cid=d0c853d3-219f-487b-a524-326ab3cecd9a</a:t>
            </a:r>
            <a:r>
              <a:rPr lang="en-US" sz="800" dirty="0">
                <a:latin typeface="Times New Roman" pitchFamily="18" charset="0"/>
                <a:ea typeface="+mn-ea"/>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a:extLst>
              <a:ext uri="{FF2B5EF4-FFF2-40B4-BE49-F238E27FC236}">
                <a16:creationId xmlns:a16="http://schemas.microsoft.com/office/drawing/2014/main" id="{6B02A2E7-AE0B-D3A9-77D6-A7C468D9CE19}"/>
              </a:ext>
            </a:extLst>
          </p:cNvPr>
          <p:cNvSpPr>
            <a:spLocks noChangeArrowheads="1"/>
          </p:cNvSpPr>
          <p:nvPr/>
        </p:nvSpPr>
        <p:spPr bwMode="auto">
          <a:xfrm>
            <a:off x="323528" y="3861048"/>
            <a:ext cx="8928992" cy="1959832"/>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50000"/>
              </a:lnSpc>
              <a:spcBef>
                <a:spcPct val="50000"/>
              </a:spcBef>
            </a:pPr>
            <a:r>
              <a:rPr lang="it-IT" altLang="it-IT" sz="2800" dirty="0">
                <a:solidFill>
                  <a:srgbClr val="00FFFF"/>
                </a:solidFill>
                <a:effectLst>
                  <a:outerShdw blurRad="38100" dist="38100" dir="2700000" algn="tl">
                    <a:srgbClr val="FFFFFF"/>
                  </a:outerShdw>
                </a:effectLst>
                <a:latin typeface="Comic Sans MS" panose="030F0902030302020204" pitchFamily="66" charset="0"/>
              </a:rPr>
              <a:t>OCT</a:t>
            </a:r>
            <a:r>
              <a:rPr lang="it-IT" altLang="it-IT" sz="2800" dirty="0">
                <a:solidFill>
                  <a:srgbClr val="FFFF00"/>
                </a:solidFill>
                <a:effectLst>
                  <a:outerShdw blurRad="38100" dist="38100" dir="2700000" algn="tl">
                    <a:srgbClr val="FFFFFF"/>
                  </a:outerShdw>
                </a:effectLst>
                <a:latin typeface="Comic Sans MS" panose="030F0902030302020204" pitchFamily="66" charset="0"/>
              </a:rPr>
              <a:t> al fine di quantificare e documentare lo spessore retinico a livello maculare e per meglio visualizzare le eventuali trazioni vitreo -retiniche.</a:t>
            </a:r>
          </a:p>
        </p:txBody>
      </p:sp>
      <p:sp>
        <p:nvSpPr>
          <p:cNvPr id="467970" name="Text Box 2">
            <a:extLst>
              <a:ext uri="{FF2B5EF4-FFF2-40B4-BE49-F238E27FC236}">
                <a16:creationId xmlns:a16="http://schemas.microsoft.com/office/drawing/2014/main" id="{D507D109-5B92-D7F7-34FD-DEC8C6351EAC}"/>
              </a:ext>
            </a:extLst>
          </p:cNvPr>
          <p:cNvSpPr txBox="1">
            <a:spLocks noChangeArrowheads="1"/>
          </p:cNvSpPr>
          <p:nvPr/>
        </p:nvSpPr>
        <p:spPr bwMode="auto">
          <a:xfrm>
            <a:off x="107504" y="764704"/>
            <a:ext cx="8928992" cy="2125839"/>
          </a:xfrm>
          <a:prstGeom prst="rect">
            <a:avLst/>
          </a:prstGeom>
          <a:noFill/>
          <a:ln w="9525">
            <a:noFill/>
            <a:round/>
            <a:headEnd/>
            <a:tailEnd/>
          </a:ln>
        </p:spPr>
        <p:txBody>
          <a:bodyPr wrap="squar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00"/>
              </a:buClr>
              <a:buSzPct val="100000"/>
              <a:buFont typeface="Arial" panose="020B0604020202020204" pitchFamily="34" charset="0"/>
              <a:buNone/>
            </a:pPr>
            <a:r>
              <a:rPr lang="en-GB" altLang="it-IT" sz="4400" b="1" dirty="0">
                <a:effectLst>
                  <a:outerShdw blurRad="38100" dist="38100" dir="2700000" algn="tl">
                    <a:srgbClr val="FFFFFF"/>
                  </a:outerShdw>
                </a:effectLst>
                <a:ea typeface="Arial Unicode MS" panose="020B0604020202020204" pitchFamily="34" charset="-128"/>
              </a:rPr>
              <a:t>DIAGNOSTICA STRUMENTALE</a:t>
            </a:r>
          </a:p>
          <a:p>
            <a:pPr eaLnBrk="1" hangingPunct="1">
              <a:buClr>
                <a:srgbClr val="FFFF00"/>
              </a:buClr>
              <a:buSzPct val="100000"/>
              <a:buFont typeface="Arial" panose="020B0604020202020204" pitchFamily="34" charset="0"/>
              <a:buNone/>
            </a:pPr>
            <a:r>
              <a:rPr lang="en-GB" altLang="it-IT" sz="4400" b="1" dirty="0" err="1">
                <a:effectLst>
                  <a:outerShdw blurRad="38100" dist="38100" dir="2700000" algn="tl">
                    <a:srgbClr val="FFFFFF"/>
                  </a:outerShdw>
                </a:effectLst>
                <a:ea typeface="Arial Unicode MS" panose="020B0604020202020204" pitchFamily="34" charset="-128"/>
              </a:rPr>
              <a:t>Tomografia</a:t>
            </a:r>
            <a:r>
              <a:rPr lang="en-GB" altLang="it-IT" sz="4400" b="1" dirty="0">
                <a:effectLst>
                  <a:outerShdw blurRad="38100" dist="38100" dir="2700000" algn="tl">
                    <a:srgbClr val="FFFFFF"/>
                  </a:outerShdw>
                </a:effectLst>
                <a:ea typeface="Arial Unicode MS" panose="020B0604020202020204" pitchFamily="34" charset="-128"/>
              </a:rPr>
              <a:t> </a:t>
            </a:r>
            <a:r>
              <a:rPr lang="en-GB" altLang="it-IT" sz="4400" b="1" dirty="0" err="1">
                <a:effectLst>
                  <a:outerShdw blurRad="38100" dist="38100" dir="2700000" algn="tl">
                    <a:srgbClr val="FFFFFF"/>
                  </a:outerShdw>
                </a:effectLst>
                <a:ea typeface="Arial Unicode MS" panose="020B0604020202020204" pitchFamily="34" charset="-128"/>
              </a:rPr>
              <a:t>ottica</a:t>
            </a:r>
            <a:endParaRPr lang="en-GB" altLang="it-IT" sz="4400" b="1" dirty="0">
              <a:effectLst>
                <a:outerShdw blurRad="38100" dist="38100" dir="2700000" algn="tl">
                  <a:srgbClr val="FFFFFF"/>
                </a:outerShdw>
              </a:effectLst>
              <a:ea typeface="Arial Unicode MS" panose="020B0604020202020204" pitchFamily="34" charset="-128"/>
            </a:endParaRPr>
          </a:p>
          <a:p>
            <a:pPr eaLnBrk="1" hangingPunct="1">
              <a:buClr>
                <a:srgbClr val="FFFF00"/>
              </a:buClr>
              <a:buSzPct val="100000"/>
              <a:buFont typeface="Arial" panose="020B0604020202020204" pitchFamily="34" charset="0"/>
              <a:buNone/>
            </a:pPr>
            <a:r>
              <a:rPr lang="en-GB" altLang="it-IT" sz="4400" b="1" dirty="0">
                <a:effectLst>
                  <a:outerShdw blurRad="38100" dist="38100" dir="2700000" algn="tl">
                    <a:srgbClr val="FFFFFF"/>
                  </a:outerShdw>
                </a:effectLst>
                <a:ea typeface="Arial Unicode MS" panose="020B0604020202020204" pitchFamily="34" charset="-128"/>
              </a:rPr>
              <a:t>a luce </a:t>
            </a:r>
            <a:r>
              <a:rPr lang="en-GB" altLang="it-IT" sz="4400" b="1" dirty="0" err="1">
                <a:effectLst>
                  <a:outerShdw blurRad="38100" dist="38100" dir="2700000" algn="tl">
                    <a:srgbClr val="FFFFFF"/>
                  </a:outerShdw>
                </a:effectLst>
                <a:ea typeface="Arial Unicode MS" panose="020B0604020202020204" pitchFamily="34" charset="-128"/>
              </a:rPr>
              <a:t>coerente</a:t>
            </a:r>
            <a:r>
              <a:rPr lang="en-GB" altLang="it-IT" sz="4400" b="1" dirty="0">
                <a:effectLst>
                  <a:outerShdw blurRad="38100" dist="38100" dir="2700000" algn="tl">
                    <a:srgbClr val="FFFFFF"/>
                  </a:outerShdw>
                </a:effectLst>
                <a:ea typeface="Arial Unicode MS" panose="020B0604020202020204" pitchFamily="34" charset="-128"/>
              </a:rPr>
              <a:t>: OCT</a:t>
            </a:r>
          </a:p>
        </p:txBody>
      </p:sp>
      <p:pic>
        <p:nvPicPr>
          <p:cNvPr id="2" name="Immagine 1">
            <a:extLst>
              <a:ext uri="{FF2B5EF4-FFF2-40B4-BE49-F238E27FC236}">
                <a16:creationId xmlns:a16="http://schemas.microsoft.com/office/drawing/2014/main" id="{47448BCF-DA65-904E-CBBE-78E13D94EB58}"/>
              </a:ext>
            </a:extLst>
          </p:cNvPr>
          <p:cNvPicPr>
            <a:picLocks noChangeAspect="1"/>
          </p:cNvPicPr>
          <p:nvPr/>
        </p:nvPicPr>
        <p:blipFill>
          <a:blip r:embed="rId2"/>
          <a:stretch>
            <a:fillRect/>
          </a:stretch>
        </p:blipFill>
        <p:spPr>
          <a:xfrm>
            <a:off x="1547664" y="3429000"/>
            <a:ext cx="5925635" cy="295119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D85EC62-EECF-E76D-B443-2E38D2FC25BB}"/>
              </a:ext>
            </a:extLst>
          </p:cNvPr>
          <p:cNvSpPr>
            <a:spLocks noChangeArrowheads="1"/>
          </p:cNvSpPr>
          <p:nvPr/>
        </p:nvSpPr>
        <p:spPr bwMode="auto">
          <a:xfrm>
            <a:off x="979488" y="506413"/>
            <a:ext cx="7315200" cy="5811837"/>
          </a:xfrm>
          <a:prstGeom prst="rect">
            <a:avLst/>
          </a:prstGeom>
          <a:solidFill>
            <a:schemeClr val="tx1">
              <a:alpha val="72940"/>
            </a:schemeClr>
          </a:solidFill>
          <a:ln w="9525">
            <a:solidFill>
              <a:schemeClr val="hlink"/>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endParaRPr lang="it-IT" altLang="it-IT" sz="1800"/>
          </a:p>
        </p:txBody>
      </p:sp>
      <p:sp>
        <p:nvSpPr>
          <p:cNvPr id="607235" name="Text Box 3">
            <a:extLst>
              <a:ext uri="{FF2B5EF4-FFF2-40B4-BE49-F238E27FC236}">
                <a16:creationId xmlns:a16="http://schemas.microsoft.com/office/drawing/2014/main" id="{2D867E73-32B1-1F70-C4DD-33AB98E6011B}"/>
              </a:ext>
            </a:extLst>
          </p:cNvPr>
          <p:cNvSpPr txBox="1">
            <a:spLocks noChangeArrowheads="1"/>
          </p:cNvSpPr>
          <p:nvPr/>
        </p:nvSpPr>
        <p:spPr bwMode="auto">
          <a:xfrm>
            <a:off x="1300163" y="5529263"/>
            <a:ext cx="1714500" cy="366712"/>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50000"/>
              </a:spcBef>
            </a:pPr>
            <a:r>
              <a:rPr lang="it-IT" altLang="it-IT" sz="1800">
                <a:solidFill>
                  <a:schemeClr val="bg1"/>
                </a:solidFill>
                <a:effectLst>
                  <a:outerShdw blurRad="38100" dist="38100" dir="2700000" algn="tl">
                    <a:srgbClr val="FFFFFF"/>
                  </a:outerShdw>
                </a:effectLst>
                <a:latin typeface="Comic Sans MS" panose="030F0902030302020204" pitchFamily="66" charset="0"/>
              </a:rPr>
              <a:t>Sezione OCT</a:t>
            </a:r>
          </a:p>
        </p:txBody>
      </p:sp>
      <p:sp>
        <p:nvSpPr>
          <p:cNvPr id="607236" name="Line 4">
            <a:extLst>
              <a:ext uri="{FF2B5EF4-FFF2-40B4-BE49-F238E27FC236}">
                <a16:creationId xmlns:a16="http://schemas.microsoft.com/office/drawing/2014/main" id="{2EA48AE8-290F-E9F0-AFAF-B86739979EA6}"/>
              </a:ext>
            </a:extLst>
          </p:cNvPr>
          <p:cNvSpPr>
            <a:spLocks noChangeShapeType="1"/>
          </p:cNvSpPr>
          <p:nvPr/>
        </p:nvSpPr>
        <p:spPr bwMode="auto">
          <a:xfrm flipV="1">
            <a:off x="1843088" y="5243513"/>
            <a:ext cx="742950" cy="28575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07237" name="Text Box 5">
            <a:extLst>
              <a:ext uri="{FF2B5EF4-FFF2-40B4-BE49-F238E27FC236}">
                <a16:creationId xmlns:a16="http://schemas.microsoft.com/office/drawing/2014/main" id="{FD03356A-F995-EB6E-17F4-E3E3A138CD1D}"/>
              </a:ext>
            </a:extLst>
          </p:cNvPr>
          <p:cNvSpPr txBox="1">
            <a:spLocks noChangeArrowheads="1"/>
          </p:cNvSpPr>
          <p:nvPr/>
        </p:nvSpPr>
        <p:spPr bwMode="auto">
          <a:xfrm>
            <a:off x="1998663" y="717550"/>
            <a:ext cx="1676400" cy="3667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50000"/>
              </a:spcBef>
            </a:pPr>
            <a:r>
              <a:rPr lang="it-IT" altLang="it-IT" sz="1800">
                <a:solidFill>
                  <a:srgbClr val="FFFF00"/>
                </a:solidFill>
                <a:effectLst>
                  <a:outerShdw blurRad="38100" dist="38100" dir="2700000" algn="tl">
                    <a:srgbClr val="FFFFFF"/>
                  </a:outerShdw>
                </a:effectLst>
                <a:latin typeface="Comic Sans MS" panose="030F0902030302020204" pitchFamily="66" charset="0"/>
              </a:rPr>
              <a:t>Retinografia</a:t>
            </a:r>
          </a:p>
        </p:txBody>
      </p:sp>
      <p:pic>
        <p:nvPicPr>
          <p:cNvPr id="61445" name="Picture 6" descr="Senza titolo-3">
            <a:extLst>
              <a:ext uri="{FF2B5EF4-FFF2-40B4-BE49-F238E27FC236}">
                <a16:creationId xmlns:a16="http://schemas.microsoft.com/office/drawing/2014/main" id="{AEF706E2-325C-C5FC-9A71-7E3B55719D30}"/>
              </a:ext>
            </a:extLst>
          </p:cNvPr>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rot="720521">
            <a:off x="1727200" y="2085975"/>
            <a:ext cx="54292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Oval 7">
            <a:extLst>
              <a:ext uri="{FF2B5EF4-FFF2-40B4-BE49-F238E27FC236}">
                <a16:creationId xmlns:a16="http://schemas.microsoft.com/office/drawing/2014/main" id="{537DF19A-0407-918E-5CCA-BB33227D7569}"/>
              </a:ext>
            </a:extLst>
          </p:cNvPr>
          <p:cNvSpPr>
            <a:spLocks noChangeArrowheads="1"/>
          </p:cNvSpPr>
          <p:nvPr/>
        </p:nvSpPr>
        <p:spPr bwMode="auto">
          <a:xfrm rot="720521">
            <a:off x="3814763" y="3443288"/>
            <a:ext cx="1111250" cy="817562"/>
          </a:xfrm>
          <a:prstGeom prst="ellipse">
            <a:avLst/>
          </a:prstGeom>
          <a:noFill/>
          <a:ln w="9525">
            <a:solidFill>
              <a:srgbClr val="00FF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endParaRPr lang="it-IT" altLang="it-IT" sz="1800"/>
          </a:p>
        </p:txBody>
      </p:sp>
      <p:sp>
        <p:nvSpPr>
          <p:cNvPr id="607240" name="Line 8">
            <a:extLst>
              <a:ext uri="{FF2B5EF4-FFF2-40B4-BE49-F238E27FC236}">
                <a16:creationId xmlns:a16="http://schemas.microsoft.com/office/drawing/2014/main" id="{CAE448EE-46E9-F2C0-46B4-07CE89B40299}"/>
              </a:ext>
            </a:extLst>
          </p:cNvPr>
          <p:cNvSpPr>
            <a:spLocks noChangeShapeType="1"/>
          </p:cNvSpPr>
          <p:nvPr/>
        </p:nvSpPr>
        <p:spPr bwMode="auto">
          <a:xfrm rot="720521" flipH="1">
            <a:off x="4821238" y="1549400"/>
            <a:ext cx="914400" cy="2057400"/>
          </a:xfrm>
          <a:prstGeom prst="line">
            <a:avLst/>
          </a:prstGeom>
          <a:noFill/>
          <a:ln w="952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07241" name="Line 9">
            <a:extLst>
              <a:ext uri="{FF2B5EF4-FFF2-40B4-BE49-F238E27FC236}">
                <a16:creationId xmlns:a16="http://schemas.microsoft.com/office/drawing/2014/main" id="{E9794FD9-DBEC-1E9E-0950-C1B5C929AFC0}"/>
              </a:ext>
            </a:extLst>
          </p:cNvPr>
          <p:cNvSpPr>
            <a:spLocks noChangeShapeType="1"/>
          </p:cNvSpPr>
          <p:nvPr/>
        </p:nvSpPr>
        <p:spPr bwMode="auto">
          <a:xfrm rot="720521">
            <a:off x="5935663" y="1706563"/>
            <a:ext cx="392112" cy="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07242" name="Text Box 10">
            <a:extLst>
              <a:ext uri="{FF2B5EF4-FFF2-40B4-BE49-F238E27FC236}">
                <a16:creationId xmlns:a16="http://schemas.microsoft.com/office/drawing/2014/main" id="{42DC4242-D730-8DDB-3BCC-46200A340033}"/>
              </a:ext>
            </a:extLst>
          </p:cNvPr>
          <p:cNvSpPr txBox="1">
            <a:spLocks noChangeArrowheads="1"/>
          </p:cNvSpPr>
          <p:nvPr/>
        </p:nvSpPr>
        <p:spPr bwMode="auto">
          <a:xfrm rot="720521">
            <a:off x="6270625" y="1568450"/>
            <a:ext cx="919163" cy="36671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it-IT" altLang="it-IT" sz="1800">
                <a:solidFill>
                  <a:srgbClr val="00FFFF"/>
                </a:solidFill>
                <a:effectLst>
                  <a:outerShdw blurRad="38100" dist="38100" dir="2700000" algn="tl">
                    <a:srgbClr val="FFFFFF"/>
                  </a:outerShdw>
                </a:effectLst>
                <a:latin typeface="Comic Sans MS" panose="030F0902030302020204" pitchFamily="66" charset="0"/>
              </a:rPr>
              <a:t>Macula</a:t>
            </a:r>
          </a:p>
        </p:txBody>
      </p:sp>
      <p:sp>
        <p:nvSpPr>
          <p:cNvPr id="607243" name="Line 11">
            <a:extLst>
              <a:ext uri="{FF2B5EF4-FFF2-40B4-BE49-F238E27FC236}">
                <a16:creationId xmlns:a16="http://schemas.microsoft.com/office/drawing/2014/main" id="{66A42951-AA7D-AB94-46A4-E8D9C162081E}"/>
              </a:ext>
            </a:extLst>
          </p:cNvPr>
          <p:cNvSpPr>
            <a:spLocks noChangeShapeType="1"/>
          </p:cNvSpPr>
          <p:nvPr/>
        </p:nvSpPr>
        <p:spPr bwMode="auto">
          <a:xfrm>
            <a:off x="2757488" y="1042988"/>
            <a:ext cx="1171575" cy="1457325"/>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07244" name="Line 12">
            <a:extLst>
              <a:ext uri="{FF2B5EF4-FFF2-40B4-BE49-F238E27FC236}">
                <a16:creationId xmlns:a16="http://schemas.microsoft.com/office/drawing/2014/main" id="{7CEBC884-47D8-F03F-C872-B53A61A2B7EF}"/>
              </a:ext>
            </a:extLst>
          </p:cNvPr>
          <p:cNvSpPr>
            <a:spLocks noChangeShapeType="1"/>
          </p:cNvSpPr>
          <p:nvPr/>
        </p:nvSpPr>
        <p:spPr bwMode="auto">
          <a:xfrm flipV="1">
            <a:off x="2586038" y="4100513"/>
            <a:ext cx="1171575" cy="1143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07245" name="Line 13">
            <a:extLst>
              <a:ext uri="{FF2B5EF4-FFF2-40B4-BE49-F238E27FC236}">
                <a16:creationId xmlns:a16="http://schemas.microsoft.com/office/drawing/2014/main" id="{EAFF2F81-92DF-F53B-267F-830001079F8C}"/>
              </a:ext>
            </a:extLst>
          </p:cNvPr>
          <p:cNvSpPr>
            <a:spLocks noChangeShapeType="1"/>
          </p:cNvSpPr>
          <p:nvPr/>
        </p:nvSpPr>
        <p:spPr bwMode="auto">
          <a:xfrm flipH="1" flipV="1">
            <a:off x="4357688" y="4071938"/>
            <a:ext cx="1200150" cy="1457325"/>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07246" name="Line 14">
            <a:extLst>
              <a:ext uri="{FF2B5EF4-FFF2-40B4-BE49-F238E27FC236}">
                <a16:creationId xmlns:a16="http://schemas.microsoft.com/office/drawing/2014/main" id="{A380E7BD-AE26-F5CA-D8C6-6CFEB328B980}"/>
              </a:ext>
            </a:extLst>
          </p:cNvPr>
          <p:cNvSpPr>
            <a:spLocks noChangeShapeType="1"/>
          </p:cNvSpPr>
          <p:nvPr/>
        </p:nvSpPr>
        <p:spPr bwMode="auto">
          <a:xfrm>
            <a:off x="5548313" y="5524500"/>
            <a:ext cx="1181100" cy="17621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07247" name="Text Box 15">
            <a:extLst>
              <a:ext uri="{FF2B5EF4-FFF2-40B4-BE49-F238E27FC236}">
                <a16:creationId xmlns:a16="http://schemas.microsoft.com/office/drawing/2014/main" id="{A1EB34D6-4A03-30F7-F60A-7E3487CEFC12}"/>
              </a:ext>
            </a:extLst>
          </p:cNvPr>
          <p:cNvSpPr txBox="1">
            <a:spLocks noChangeArrowheads="1"/>
          </p:cNvSpPr>
          <p:nvPr/>
        </p:nvSpPr>
        <p:spPr bwMode="auto">
          <a:xfrm>
            <a:off x="6757988" y="5529263"/>
            <a:ext cx="1028700" cy="366712"/>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50000"/>
              </a:spcBef>
            </a:pPr>
            <a:r>
              <a:rPr lang="it-IT" altLang="it-IT" sz="1800">
                <a:solidFill>
                  <a:srgbClr val="99CC00"/>
                </a:solidFill>
                <a:effectLst>
                  <a:outerShdw blurRad="38100" dist="38100" dir="2700000" algn="tl">
                    <a:srgbClr val="FFFFFF"/>
                  </a:outerShdw>
                </a:effectLst>
                <a:latin typeface="Comic Sans MS" panose="030F0902030302020204" pitchFamily="66" charset="0"/>
              </a:rPr>
              <a:t>Fovea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07237"/>
                                        </p:tgtEl>
                                        <p:attrNameLst>
                                          <p:attrName>style.visibility</p:attrName>
                                        </p:attrNameLst>
                                      </p:cBhvr>
                                      <p:to>
                                        <p:strVal val="visible"/>
                                      </p:to>
                                    </p:set>
                                    <p:animEffect transition="in" filter="slide(fromTop)">
                                      <p:cBhvr>
                                        <p:cTn id="7" dur="500"/>
                                        <p:tgtEl>
                                          <p:spTgt spid="607237"/>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07243"/>
                                        </p:tgtEl>
                                        <p:attrNameLst>
                                          <p:attrName>style.visibility</p:attrName>
                                        </p:attrNameLst>
                                      </p:cBhvr>
                                      <p:to>
                                        <p:strVal val="visible"/>
                                      </p:to>
                                    </p:set>
                                    <p:animEffect transition="in" filter="wipe(up)">
                                      <p:cBhvr>
                                        <p:cTn id="11" dur="500"/>
                                        <p:tgtEl>
                                          <p:spTgt spid="607243"/>
                                        </p:tgtEl>
                                      </p:cBhvr>
                                    </p:animEffect>
                                  </p:childTnLst>
                                </p:cTn>
                              </p:par>
                            </p:childTnLst>
                          </p:cTn>
                        </p:par>
                        <p:par>
                          <p:cTn id="12" fill="hold" nodeType="afterGroup">
                            <p:stCondLst>
                              <p:cond delay="1000"/>
                            </p:stCondLst>
                            <p:childTnLst>
                              <p:par>
                                <p:cTn id="13" presetID="12" presetClass="entr" presetSubtype="2" fill="hold" grpId="0" nodeType="afterEffect">
                                  <p:stCondLst>
                                    <p:cond delay="0"/>
                                  </p:stCondLst>
                                  <p:childTnLst>
                                    <p:set>
                                      <p:cBhvr>
                                        <p:cTn id="14" dur="1" fill="hold">
                                          <p:stCondLst>
                                            <p:cond delay="0"/>
                                          </p:stCondLst>
                                        </p:cTn>
                                        <p:tgtEl>
                                          <p:spTgt spid="607242"/>
                                        </p:tgtEl>
                                        <p:attrNameLst>
                                          <p:attrName>style.visibility</p:attrName>
                                        </p:attrNameLst>
                                      </p:cBhvr>
                                      <p:to>
                                        <p:strVal val="visible"/>
                                      </p:to>
                                    </p:set>
                                    <p:animEffect transition="in" filter="slide(fromRight)">
                                      <p:cBhvr>
                                        <p:cTn id="15" dur="500"/>
                                        <p:tgtEl>
                                          <p:spTgt spid="607242"/>
                                        </p:tgtEl>
                                      </p:cBhvr>
                                    </p:animEffect>
                                  </p:childTnLst>
                                </p:cTn>
                              </p:par>
                            </p:childTnLst>
                          </p:cTn>
                        </p:par>
                        <p:par>
                          <p:cTn id="16" fill="hold" nodeType="afterGroup">
                            <p:stCondLst>
                              <p:cond delay="1500"/>
                            </p:stCondLst>
                            <p:childTnLst>
                              <p:par>
                                <p:cTn id="17" presetID="22" presetClass="entr" presetSubtype="4" fill="hold" nodeType="afterEffect">
                                  <p:stCondLst>
                                    <p:cond delay="0"/>
                                  </p:stCondLst>
                                  <p:childTnLst>
                                    <p:set>
                                      <p:cBhvr>
                                        <p:cTn id="18" dur="1" fill="hold">
                                          <p:stCondLst>
                                            <p:cond delay="0"/>
                                          </p:stCondLst>
                                        </p:cTn>
                                        <p:tgtEl>
                                          <p:spTgt spid="607241"/>
                                        </p:tgtEl>
                                        <p:attrNameLst>
                                          <p:attrName>style.visibility</p:attrName>
                                        </p:attrNameLst>
                                      </p:cBhvr>
                                      <p:to>
                                        <p:strVal val="visible"/>
                                      </p:to>
                                    </p:set>
                                    <p:animEffect transition="in" filter="wipe(down)">
                                      <p:cBhvr>
                                        <p:cTn id="19" dur="500"/>
                                        <p:tgtEl>
                                          <p:spTgt spid="607241"/>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07240"/>
                                        </p:tgtEl>
                                        <p:attrNameLst>
                                          <p:attrName>style.visibility</p:attrName>
                                        </p:attrNameLst>
                                      </p:cBhvr>
                                      <p:to>
                                        <p:strVal val="visible"/>
                                      </p:to>
                                    </p:set>
                                    <p:animEffect transition="in" filter="wipe(up)">
                                      <p:cBhvr>
                                        <p:cTn id="23" dur="500"/>
                                        <p:tgtEl>
                                          <p:spTgt spid="607240"/>
                                        </p:tgtEl>
                                      </p:cBhvr>
                                    </p:animEffect>
                                  </p:childTnLst>
                                </p:cTn>
                              </p:par>
                            </p:childTnLst>
                          </p:cTn>
                        </p:par>
                        <p:par>
                          <p:cTn id="24" fill="hold" nodeType="afterGroup">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607247"/>
                                        </p:tgtEl>
                                        <p:attrNameLst>
                                          <p:attrName>style.visibility</p:attrName>
                                        </p:attrNameLst>
                                      </p:cBhvr>
                                      <p:to>
                                        <p:strVal val="visible"/>
                                      </p:to>
                                    </p:set>
                                    <p:animEffect transition="in" filter="wipe(right)">
                                      <p:cBhvr>
                                        <p:cTn id="27" dur="500"/>
                                        <p:tgtEl>
                                          <p:spTgt spid="607247"/>
                                        </p:tgtEl>
                                      </p:cBhvr>
                                    </p:animEffect>
                                  </p:childTnLst>
                                </p:cTn>
                              </p:par>
                            </p:childTnLst>
                          </p:cTn>
                        </p:par>
                        <p:par>
                          <p:cTn id="28" fill="hold" nodeType="afterGroup">
                            <p:stCondLst>
                              <p:cond delay="3000"/>
                            </p:stCondLst>
                            <p:childTnLst>
                              <p:par>
                                <p:cTn id="29" presetID="22" presetClass="entr" presetSubtype="4" fill="hold" nodeType="afterEffect">
                                  <p:stCondLst>
                                    <p:cond delay="0"/>
                                  </p:stCondLst>
                                  <p:childTnLst>
                                    <p:set>
                                      <p:cBhvr>
                                        <p:cTn id="30" dur="1" fill="hold">
                                          <p:stCondLst>
                                            <p:cond delay="0"/>
                                          </p:stCondLst>
                                        </p:cTn>
                                        <p:tgtEl>
                                          <p:spTgt spid="607246"/>
                                        </p:tgtEl>
                                        <p:attrNameLst>
                                          <p:attrName>style.visibility</p:attrName>
                                        </p:attrNameLst>
                                      </p:cBhvr>
                                      <p:to>
                                        <p:strVal val="visible"/>
                                      </p:to>
                                    </p:set>
                                    <p:animEffect transition="in" filter="wipe(down)">
                                      <p:cBhvr>
                                        <p:cTn id="31" dur="500"/>
                                        <p:tgtEl>
                                          <p:spTgt spid="607246"/>
                                        </p:tgtEl>
                                      </p:cBhvr>
                                    </p:animEffect>
                                  </p:childTnLst>
                                </p:cTn>
                              </p:par>
                            </p:childTnLst>
                          </p:cTn>
                        </p:par>
                        <p:par>
                          <p:cTn id="32" fill="hold" nodeType="afterGroup">
                            <p:stCondLst>
                              <p:cond delay="3500"/>
                            </p:stCondLst>
                            <p:childTnLst>
                              <p:par>
                                <p:cTn id="33" presetID="22" presetClass="entr" presetSubtype="4" fill="hold" nodeType="afterEffect">
                                  <p:stCondLst>
                                    <p:cond delay="0"/>
                                  </p:stCondLst>
                                  <p:childTnLst>
                                    <p:set>
                                      <p:cBhvr>
                                        <p:cTn id="34" dur="1" fill="hold">
                                          <p:stCondLst>
                                            <p:cond delay="0"/>
                                          </p:stCondLst>
                                        </p:cTn>
                                        <p:tgtEl>
                                          <p:spTgt spid="607245"/>
                                        </p:tgtEl>
                                        <p:attrNameLst>
                                          <p:attrName>style.visibility</p:attrName>
                                        </p:attrNameLst>
                                      </p:cBhvr>
                                      <p:to>
                                        <p:strVal val="visible"/>
                                      </p:to>
                                    </p:set>
                                    <p:animEffect transition="in" filter="wipe(down)">
                                      <p:cBhvr>
                                        <p:cTn id="35" dur="500"/>
                                        <p:tgtEl>
                                          <p:spTgt spid="607245"/>
                                        </p:tgtEl>
                                      </p:cBhvr>
                                    </p:animEffect>
                                  </p:childTnLst>
                                </p:cTn>
                              </p:par>
                            </p:childTnLst>
                          </p:cTn>
                        </p:par>
                        <p:par>
                          <p:cTn id="36" fill="hold" nodeType="afterGroup">
                            <p:stCondLst>
                              <p:cond delay="4000"/>
                            </p:stCondLst>
                            <p:childTnLst>
                              <p:par>
                                <p:cTn id="37" presetID="12" presetClass="entr" presetSubtype="8" fill="hold" grpId="0" nodeType="afterEffect">
                                  <p:stCondLst>
                                    <p:cond delay="0"/>
                                  </p:stCondLst>
                                  <p:childTnLst>
                                    <p:set>
                                      <p:cBhvr>
                                        <p:cTn id="38" dur="1" fill="hold">
                                          <p:stCondLst>
                                            <p:cond delay="0"/>
                                          </p:stCondLst>
                                        </p:cTn>
                                        <p:tgtEl>
                                          <p:spTgt spid="607235"/>
                                        </p:tgtEl>
                                        <p:attrNameLst>
                                          <p:attrName>style.visibility</p:attrName>
                                        </p:attrNameLst>
                                      </p:cBhvr>
                                      <p:to>
                                        <p:strVal val="visible"/>
                                      </p:to>
                                    </p:set>
                                    <p:animEffect transition="in" filter="slide(fromLeft)">
                                      <p:cBhvr>
                                        <p:cTn id="39" dur="500"/>
                                        <p:tgtEl>
                                          <p:spTgt spid="607235"/>
                                        </p:tgtEl>
                                      </p:cBhvr>
                                    </p:animEffect>
                                  </p:childTnLst>
                                </p:cTn>
                              </p:par>
                            </p:childTnLst>
                          </p:cTn>
                        </p:par>
                        <p:par>
                          <p:cTn id="40" fill="hold" nodeType="afterGroup">
                            <p:stCondLst>
                              <p:cond delay="4500"/>
                            </p:stCondLst>
                            <p:childTnLst>
                              <p:par>
                                <p:cTn id="41" presetID="22" presetClass="entr" presetSubtype="4" fill="hold" nodeType="afterEffect">
                                  <p:stCondLst>
                                    <p:cond delay="0"/>
                                  </p:stCondLst>
                                  <p:childTnLst>
                                    <p:set>
                                      <p:cBhvr>
                                        <p:cTn id="42" dur="1" fill="hold">
                                          <p:stCondLst>
                                            <p:cond delay="0"/>
                                          </p:stCondLst>
                                        </p:cTn>
                                        <p:tgtEl>
                                          <p:spTgt spid="607236"/>
                                        </p:tgtEl>
                                        <p:attrNameLst>
                                          <p:attrName>style.visibility</p:attrName>
                                        </p:attrNameLst>
                                      </p:cBhvr>
                                      <p:to>
                                        <p:strVal val="visible"/>
                                      </p:to>
                                    </p:set>
                                    <p:animEffect transition="in" filter="wipe(down)">
                                      <p:cBhvr>
                                        <p:cTn id="43" dur="500"/>
                                        <p:tgtEl>
                                          <p:spTgt spid="607236"/>
                                        </p:tgtEl>
                                      </p:cBhvr>
                                    </p:animEffect>
                                  </p:childTnLst>
                                </p:cTn>
                              </p:par>
                            </p:childTnLst>
                          </p:cTn>
                        </p:par>
                        <p:par>
                          <p:cTn id="44" fill="hold" nodeType="afterGroup">
                            <p:stCondLst>
                              <p:cond delay="5000"/>
                            </p:stCondLst>
                            <p:childTnLst>
                              <p:par>
                                <p:cTn id="45" presetID="22" presetClass="entr" presetSubtype="4" fill="hold" nodeType="afterEffect">
                                  <p:stCondLst>
                                    <p:cond delay="0"/>
                                  </p:stCondLst>
                                  <p:childTnLst>
                                    <p:set>
                                      <p:cBhvr>
                                        <p:cTn id="46" dur="1" fill="hold">
                                          <p:stCondLst>
                                            <p:cond delay="0"/>
                                          </p:stCondLst>
                                        </p:cTn>
                                        <p:tgtEl>
                                          <p:spTgt spid="607244"/>
                                        </p:tgtEl>
                                        <p:attrNameLst>
                                          <p:attrName>style.visibility</p:attrName>
                                        </p:attrNameLst>
                                      </p:cBhvr>
                                      <p:to>
                                        <p:strVal val="visible"/>
                                      </p:to>
                                    </p:set>
                                    <p:animEffect transition="in" filter="wipe(down)">
                                      <p:cBhvr>
                                        <p:cTn id="47" dur="500"/>
                                        <p:tgtEl>
                                          <p:spTgt spid="607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35" grpId="0"/>
      <p:bldP spid="607237" grpId="0"/>
      <p:bldP spid="607242" grpId="0"/>
      <p:bldP spid="6072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11">
            <a:extLst>
              <a:ext uri="{FF2B5EF4-FFF2-40B4-BE49-F238E27FC236}">
                <a16:creationId xmlns:a16="http://schemas.microsoft.com/office/drawing/2014/main" id="{B0E10E20-8BE3-F2BB-0A21-DF8372B08EC9}"/>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t="2261"/>
          <a:stretch>
            <a:fillRect/>
          </a:stretch>
        </p:blipFill>
        <p:spPr bwMode="auto">
          <a:xfrm>
            <a:off x="534988" y="581025"/>
            <a:ext cx="5387975" cy="386873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10307" name="Text Box 3">
            <a:extLst>
              <a:ext uri="{FF2B5EF4-FFF2-40B4-BE49-F238E27FC236}">
                <a16:creationId xmlns:a16="http://schemas.microsoft.com/office/drawing/2014/main" id="{82E0C22F-D624-1F46-D6C8-2F2DC622EA19}"/>
              </a:ext>
            </a:extLst>
          </p:cNvPr>
          <p:cNvSpPr txBox="1">
            <a:spLocks noChangeArrowheads="1"/>
          </p:cNvSpPr>
          <p:nvPr/>
        </p:nvSpPr>
        <p:spPr bwMode="auto">
          <a:xfrm>
            <a:off x="0" y="0"/>
            <a:ext cx="91440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altLang="it-IT" sz="2800">
                <a:solidFill>
                  <a:srgbClr val="77FF4D"/>
                </a:solidFill>
                <a:effectLst>
                  <a:outerShdw blurRad="38100" dist="38100" dir="2700000" algn="tl">
                    <a:srgbClr val="FFFFFF"/>
                  </a:outerShdw>
                </a:effectLst>
                <a:latin typeface="Comic Sans MS" panose="030F0902030302020204" pitchFamily="66" charset="0"/>
              </a:rPr>
              <a:t>Fondo sano</a:t>
            </a:r>
          </a:p>
        </p:txBody>
      </p:sp>
      <p:pic>
        <p:nvPicPr>
          <p:cNvPr id="62467" name="Picture 4" descr="2">
            <a:extLst>
              <a:ext uri="{FF2B5EF4-FFF2-40B4-BE49-F238E27FC236}">
                <a16:creationId xmlns:a16="http://schemas.microsoft.com/office/drawing/2014/main" id="{DBAB101D-5B4C-60EF-3BF8-2723ABA92D23}"/>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3770313" y="4540250"/>
            <a:ext cx="4941887" cy="18764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10309" name="Line 5">
            <a:extLst>
              <a:ext uri="{FF2B5EF4-FFF2-40B4-BE49-F238E27FC236}">
                <a16:creationId xmlns:a16="http://schemas.microsoft.com/office/drawing/2014/main" id="{2D0C7D92-A1F7-6435-3580-2FE56C6E4EC0}"/>
              </a:ext>
            </a:extLst>
          </p:cNvPr>
          <p:cNvSpPr>
            <a:spLocks noChangeShapeType="1"/>
          </p:cNvSpPr>
          <p:nvPr/>
        </p:nvSpPr>
        <p:spPr bwMode="auto">
          <a:xfrm flipH="1" flipV="1">
            <a:off x="2781300" y="2990850"/>
            <a:ext cx="3468688" cy="2355850"/>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10310" name="Text Box 6">
            <a:extLst>
              <a:ext uri="{FF2B5EF4-FFF2-40B4-BE49-F238E27FC236}">
                <a16:creationId xmlns:a16="http://schemas.microsoft.com/office/drawing/2014/main" id="{1AF6CE4B-B99B-5D15-360E-B934C0463942}"/>
              </a:ext>
            </a:extLst>
          </p:cNvPr>
          <p:cNvSpPr txBox="1">
            <a:spLocks noChangeArrowheads="1"/>
          </p:cNvSpPr>
          <p:nvPr/>
        </p:nvSpPr>
        <p:spPr bwMode="auto">
          <a:xfrm>
            <a:off x="6683375" y="4618038"/>
            <a:ext cx="1954213" cy="3048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it-IT" altLang="it-IT" sz="1400">
                <a:solidFill>
                  <a:srgbClr val="FFFF00"/>
                </a:solidFill>
                <a:effectLst>
                  <a:outerShdw blurRad="38100" dist="38100" dir="2700000" algn="tl">
                    <a:srgbClr val="FFFFFF"/>
                  </a:outerShdw>
                </a:effectLst>
                <a:latin typeface="Comic Sans MS" panose="030F0902030302020204" pitchFamily="66" charset="0"/>
              </a:rPr>
              <a:t>Sezione OCT normale</a:t>
            </a:r>
          </a:p>
        </p:txBody>
      </p:sp>
      <p:sp>
        <p:nvSpPr>
          <p:cNvPr id="610311" name="Line 7">
            <a:extLst>
              <a:ext uri="{FF2B5EF4-FFF2-40B4-BE49-F238E27FC236}">
                <a16:creationId xmlns:a16="http://schemas.microsoft.com/office/drawing/2014/main" id="{9B8A9E7A-270B-2152-8CEF-D996DFC7657E}"/>
              </a:ext>
            </a:extLst>
          </p:cNvPr>
          <p:cNvSpPr>
            <a:spLocks noChangeShapeType="1"/>
          </p:cNvSpPr>
          <p:nvPr/>
        </p:nvSpPr>
        <p:spPr bwMode="auto">
          <a:xfrm>
            <a:off x="2311400" y="2954338"/>
            <a:ext cx="1027113" cy="0"/>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a:lstStyle/>
          <a:p>
            <a:endParaRPr lang="it-IT"/>
          </a:p>
        </p:txBody>
      </p:sp>
      <p:pic>
        <p:nvPicPr>
          <p:cNvPr id="62471" name="Picture 8" descr="Retina03 copia">
            <a:extLst>
              <a:ext uri="{FF2B5EF4-FFF2-40B4-BE49-F238E27FC236}">
                <a16:creationId xmlns:a16="http://schemas.microsoft.com/office/drawing/2014/main" id="{727F2C69-05EE-43CE-FD53-6F8689B73A65}"/>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l="2368" t="1547" r="6279" b="952"/>
          <a:stretch>
            <a:fillRect/>
          </a:stretch>
        </p:blipFill>
        <p:spPr bwMode="auto">
          <a:xfrm>
            <a:off x="6200775" y="1104900"/>
            <a:ext cx="2714625"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3" name="Line 9">
            <a:extLst>
              <a:ext uri="{FF2B5EF4-FFF2-40B4-BE49-F238E27FC236}">
                <a16:creationId xmlns:a16="http://schemas.microsoft.com/office/drawing/2014/main" id="{AED90A2A-B902-3F52-0972-C0B0C3E31023}"/>
              </a:ext>
            </a:extLst>
          </p:cNvPr>
          <p:cNvSpPr>
            <a:spLocks noChangeShapeType="1"/>
          </p:cNvSpPr>
          <p:nvPr/>
        </p:nvSpPr>
        <p:spPr bwMode="auto">
          <a:xfrm flipV="1">
            <a:off x="7326313" y="3844925"/>
            <a:ext cx="1041400" cy="1728788"/>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10311"/>
                                        </p:tgtEl>
                                        <p:attrNameLst>
                                          <p:attrName>style.visibility</p:attrName>
                                        </p:attrNameLst>
                                      </p:cBhvr>
                                      <p:to>
                                        <p:strVal val="visible"/>
                                      </p:to>
                                    </p:set>
                                    <p:animEffect transition="in" filter="wipe(left)">
                                      <p:cBhvr>
                                        <p:cTn id="7" dur="2000"/>
                                        <p:tgtEl>
                                          <p:spTgt spid="610311"/>
                                        </p:tgtEl>
                                      </p:cBhvr>
                                    </p:animEffect>
                                  </p:childTnLst>
                                </p:cTn>
                              </p:par>
                            </p:childTnLst>
                          </p:cTn>
                        </p:par>
                        <p:par>
                          <p:cTn id="8" fill="hold" nodeType="afterGroup">
                            <p:stCondLst>
                              <p:cond delay="2000"/>
                            </p:stCondLst>
                            <p:childTnLst>
                              <p:par>
                                <p:cTn id="9" presetID="22" presetClass="entr" presetSubtype="4" fill="hold" nodeType="afterEffect">
                                  <p:stCondLst>
                                    <p:cond delay="0"/>
                                  </p:stCondLst>
                                  <p:childTnLst>
                                    <p:set>
                                      <p:cBhvr>
                                        <p:cTn id="10" dur="1" fill="hold">
                                          <p:stCondLst>
                                            <p:cond delay="0"/>
                                          </p:stCondLst>
                                        </p:cTn>
                                        <p:tgtEl>
                                          <p:spTgt spid="610309"/>
                                        </p:tgtEl>
                                        <p:attrNameLst>
                                          <p:attrName>style.visibility</p:attrName>
                                        </p:attrNameLst>
                                      </p:cBhvr>
                                      <p:to>
                                        <p:strVal val="visible"/>
                                      </p:to>
                                    </p:set>
                                    <p:animEffect transition="in" filter="wipe(down)">
                                      <p:cBhvr>
                                        <p:cTn id="11" dur="2000"/>
                                        <p:tgtEl>
                                          <p:spTgt spid="610309"/>
                                        </p:tgtEl>
                                      </p:cBhvr>
                                    </p:animEffect>
                                  </p:childTnLst>
                                </p:cTn>
                              </p:par>
                            </p:childTnLst>
                          </p:cTn>
                        </p:par>
                        <p:par>
                          <p:cTn id="12" fill="hold" nodeType="afterGroup">
                            <p:stCondLst>
                              <p:cond delay="4000"/>
                            </p:stCondLst>
                            <p:childTnLst>
                              <p:par>
                                <p:cTn id="13" presetID="22" presetClass="entr" presetSubtype="4" fill="hold" nodeType="afterEffect">
                                  <p:stCondLst>
                                    <p:cond delay="0"/>
                                  </p:stCondLst>
                                  <p:childTnLst>
                                    <p:set>
                                      <p:cBhvr>
                                        <p:cTn id="14" dur="1" fill="hold">
                                          <p:stCondLst>
                                            <p:cond delay="0"/>
                                          </p:stCondLst>
                                        </p:cTn>
                                        <p:tgtEl>
                                          <p:spTgt spid="610313"/>
                                        </p:tgtEl>
                                        <p:attrNameLst>
                                          <p:attrName>style.visibility</p:attrName>
                                        </p:attrNameLst>
                                      </p:cBhvr>
                                      <p:to>
                                        <p:strVal val="visible"/>
                                      </p:to>
                                    </p:set>
                                    <p:animEffect transition="in" filter="wipe(down)">
                                      <p:cBhvr>
                                        <p:cTn id="15" dur="500"/>
                                        <p:tgtEl>
                                          <p:spTgt spid="610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ge16image11048432">
            <a:extLst>
              <a:ext uri="{FF2B5EF4-FFF2-40B4-BE49-F238E27FC236}">
                <a16:creationId xmlns:a16="http://schemas.microsoft.com/office/drawing/2014/main" id="{F8F5DEC1-3964-E714-4663-34FFF6AE2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16832"/>
            <a:ext cx="8690337" cy="325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897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a:extLst>
              <a:ext uri="{FF2B5EF4-FFF2-40B4-BE49-F238E27FC236}">
                <a16:creationId xmlns:a16="http://schemas.microsoft.com/office/drawing/2014/main" id="{2DB3B3FD-25ED-C3BE-64F6-E53AE500E4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28800"/>
            <a:ext cx="9144000"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D8934A97-90B2-98AA-84CB-98B8D13C8643}"/>
              </a:ext>
            </a:extLst>
          </p:cNvPr>
          <p:cNvSpPr txBox="1">
            <a:spLocks noChangeArrowheads="1"/>
          </p:cNvSpPr>
          <p:nvPr/>
        </p:nvSpPr>
        <p:spPr bwMode="auto">
          <a:xfrm>
            <a:off x="3059832" y="491789"/>
            <a:ext cx="2344016" cy="710067"/>
          </a:xfrm>
          <a:prstGeom prst="rect">
            <a:avLst/>
          </a:prstGeom>
          <a:noFill/>
          <a:ln w="9525">
            <a:noFill/>
            <a:round/>
            <a:headEnd/>
            <a:tailEnd/>
          </a:ln>
          <a:effec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buClr>
                <a:srgbClr val="FFFF00"/>
              </a:buClr>
              <a:buSzPct val="100000"/>
              <a:buFont typeface="Arial" panose="020B0604020202020204" pitchFamily="34" charset="0"/>
              <a:buNone/>
            </a:pPr>
            <a:r>
              <a:rPr lang="en-GB" altLang="it-IT" sz="4000" b="1" dirty="0">
                <a:effectLst>
                  <a:outerShdw blurRad="38100" dist="38100" dir="2700000" algn="tl">
                    <a:srgbClr val="FFFFFF"/>
                  </a:outerShdw>
                </a:effectLst>
                <a:latin typeface="Arial Black" panose="020B0604020202020204" pitchFamily="34" charset="0"/>
                <a:ea typeface="Arial Unicode MS" panose="020B0604020202020204" pitchFamily="34" charset="-128"/>
              </a:rPr>
              <a:t>RETINA</a:t>
            </a:r>
          </a:p>
        </p:txBody>
      </p:sp>
    </p:spTree>
    <p:extLst>
      <p:ext uri="{BB962C8B-B14F-4D97-AF65-F5344CB8AC3E}">
        <p14:creationId xmlns:p14="http://schemas.microsoft.com/office/powerpoint/2010/main" val="128614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a:t>LA DIANOSTICA STRUMETALE</a:t>
            </a:r>
            <a:endParaRPr lang="it-IT" b="1" i="1" dirty="0"/>
          </a:p>
        </p:txBody>
      </p:sp>
      <p:sp>
        <p:nvSpPr>
          <p:cNvPr id="3" name="Segnaposto contenuto 2"/>
          <p:cNvSpPr>
            <a:spLocks noGrp="1"/>
          </p:cNvSpPr>
          <p:nvPr>
            <p:ph idx="1"/>
          </p:nvPr>
        </p:nvSpPr>
        <p:spPr>
          <a:xfrm>
            <a:off x="457200" y="1405309"/>
            <a:ext cx="8229600" cy="715936"/>
          </a:xfrm>
        </p:spPr>
        <p:txBody>
          <a:bodyPr>
            <a:normAutofit/>
          </a:bodyPr>
          <a:lstStyle/>
          <a:p>
            <a:pPr marL="0" indent="0" algn="ctr">
              <a:buNone/>
            </a:pPr>
            <a:r>
              <a:rPr lang="it-IT" sz="2400" dirty="0"/>
              <a:t>FLUORANGIOGRAFIA</a:t>
            </a:r>
            <a:endParaRPr lang="it-IT" sz="2800" b="1" dirty="0"/>
          </a:p>
        </p:txBody>
      </p:sp>
      <p:grpSp>
        <p:nvGrpSpPr>
          <p:cNvPr id="9" name="Gruppo 8"/>
          <p:cNvGrpSpPr/>
          <p:nvPr/>
        </p:nvGrpSpPr>
        <p:grpSpPr>
          <a:xfrm>
            <a:off x="553622" y="2025919"/>
            <a:ext cx="3609379" cy="4440716"/>
            <a:chOff x="27457" y="2149652"/>
            <a:chExt cx="2846173" cy="3501723"/>
          </a:xfrm>
        </p:grpSpPr>
        <p:pic>
          <p:nvPicPr>
            <p:cNvPr id="6" name="Immagine 5"/>
            <p:cNvPicPr>
              <a:picLocks noChangeAspect="1"/>
            </p:cNvPicPr>
            <p:nvPr/>
          </p:nvPicPr>
          <p:blipFill>
            <a:blip r:embed="rId5"/>
            <a:stretch>
              <a:fillRect/>
            </a:stretch>
          </p:blipFill>
          <p:spPr>
            <a:xfrm>
              <a:off x="27457" y="4138544"/>
              <a:ext cx="2846173" cy="1512831"/>
            </a:xfrm>
            <a:prstGeom prst="rect">
              <a:avLst/>
            </a:prstGeom>
            <a:ln>
              <a:solidFill>
                <a:srgbClr val="000000"/>
              </a:solidFill>
            </a:ln>
          </p:spPr>
        </p:pic>
        <p:pic>
          <p:nvPicPr>
            <p:cNvPr id="7" name="Immagine 6"/>
            <p:cNvPicPr>
              <a:picLocks noChangeAspect="1"/>
            </p:cNvPicPr>
            <p:nvPr/>
          </p:nvPicPr>
          <p:blipFill>
            <a:blip r:embed="rId6"/>
            <a:stretch>
              <a:fillRect/>
            </a:stretch>
          </p:blipFill>
          <p:spPr>
            <a:xfrm>
              <a:off x="27457" y="2149652"/>
              <a:ext cx="2846173" cy="1988892"/>
            </a:xfrm>
            <a:prstGeom prst="rect">
              <a:avLst/>
            </a:prstGeom>
            <a:ln>
              <a:solidFill>
                <a:srgbClr val="000000"/>
              </a:solidFill>
            </a:ln>
          </p:spPr>
        </p:pic>
      </p:grpSp>
      <p:pic>
        <p:nvPicPr>
          <p:cNvPr id="8" name="ZANGRANDO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b="11001"/>
          <a:stretch/>
        </p:blipFill>
        <p:spPr>
          <a:xfrm>
            <a:off x="4178638" y="2010284"/>
            <a:ext cx="4429977" cy="4456351"/>
          </a:xfrm>
          <a:prstGeom prst="rect">
            <a:avLst/>
          </a:prstGeom>
        </p:spPr>
      </p:pic>
      <p:cxnSp>
        <p:nvCxnSpPr>
          <p:cNvPr id="10" name="Connettore 1 9"/>
          <p:cNvCxnSpPr>
            <a:cxnSpLocks noChangeShapeType="1"/>
          </p:cNvCxnSpPr>
          <p:nvPr/>
        </p:nvCxnSpPr>
        <p:spPr bwMode="auto">
          <a:xfrm>
            <a:off x="0" y="1258697"/>
            <a:ext cx="9144000" cy="0"/>
          </a:xfrm>
          <a:prstGeom prst="line">
            <a:avLst/>
          </a:prstGeom>
          <a:noFill/>
          <a:ln w="25400">
            <a:solidFill>
              <a:srgbClr val="800000"/>
            </a:solidFill>
            <a:round/>
            <a:headEnd/>
            <a:tailEnd/>
          </a:ln>
          <a:effectLst>
            <a:outerShdw blurRad="50800" dist="38100" dir="2700000" algn="tl" rotWithShape="0">
              <a:srgbClr val="000090">
                <a:alpha val="43000"/>
              </a:srgbClr>
            </a:outerShdw>
          </a:effectLst>
        </p:spPr>
      </p:cxnSp>
    </p:spTree>
    <p:extLst>
      <p:ext uri="{BB962C8B-B14F-4D97-AF65-F5344CB8AC3E}">
        <p14:creationId xmlns:p14="http://schemas.microsoft.com/office/powerpoint/2010/main" val="119081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Text Box 2">
            <a:extLst>
              <a:ext uri="{FF2B5EF4-FFF2-40B4-BE49-F238E27FC236}">
                <a16:creationId xmlns:a16="http://schemas.microsoft.com/office/drawing/2014/main" id="{174AC41A-DB38-78A9-4857-095FA8E8D256}"/>
              </a:ext>
            </a:extLst>
          </p:cNvPr>
          <p:cNvSpPr txBox="1">
            <a:spLocks noChangeArrowheads="1"/>
          </p:cNvSpPr>
          <p:nvPr/>
        </p:nvSpPr>
        <p:spPr bwMode="auto">
          <a:xfrm>
            <a:off x="2268538" y="620713"/>
            <a:ext cx="4746625" cy="1431925"/>
          </a:xfrm>
          <a:prstGeom prst="rect">
            <a:avLst/>
          </a:prstGeom>
          <a:noFill/>
          <a:ln w="9525">
            <a:noFill/>
            <a:round/>
            <a:headEnd/>
            <a:tailEnd/>
          </a:ln>
          <a:effec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00"/>
              </a:buClr>
              <a:buSzPct val="100000"/>
              <a:buFont typeface="Arial" panose="020B0604020202020204" pitchFamily="34" charset="0"/>
              <a:buNone/>
            </a:pPr>
            <a:r>
              <a:rPr lang="en-GB" altLang="it-IT" sz="4400" b="1">
                <a:solidFill>
                  <a:srgbClr val="FFFF00"/>
                </a:solidFill>
                <a:effectLst>
                  <a:outerShdw blurRad="38100" dist="38100" dir="2700000" algn="tl">
                    <a:srgbClr val="FFFFFF"/>
                  </a:outerShdw>
                </a:effectLst>
                <a:ea typeface="Arial Unicode MS" panose="020B0604020202020204" pitchFamily="34" charset="-128"/>
              </a:rPr>
              <a:t>Fluorangiografia </a:t>
            </a:r>
          </a:p>
          <a:p>
            <a:pPr eaLnBrk="1" hangingPunct="1">
              <a:buClr>
                <a:srgbClr val="FFFF00"/>
              </a:buClr>
              <a:buSzPct val="100000"/>
              <a:buFont typeface="Arial" panose="020B0604020202020204" pitchFamily="34" charset="0"/>
              <a:buNone/>
            </a:pPr>
            <a:r>
              <a:rPr lang="en-GB" altLang="it-IT" sz="4400" b="1">
                <a:solidFill>
                  <a:srgbClr val="FFFF00"/>
                </a:solidFill>
                <a:effectLst>
                  <a:outerShdw blurRad="38100" dist="38100" dir="2700000" algn="tl">
                    <a:srgbClr val="FFFFFF"/>
                  </a:outerShdw>
                </a:effectLst>
                <a:ea typeface="Arial Unicode MS" panose="020B0604020202020204" pitchFamily="34" charset="-128"/>
              </a:rPr>
              <a:t>(FAG)</a:t>
            </a:r>
            <a:r>
              <a:rPr lang="ar-SA" altLang="it-IT" sz="4400" b="1">
                <a:solidFill>
                  <a:srgbClr val="FFFF00"/>
                </a:solidFill>
                <a:effectLst>
                  <a:outerShdw blurRad="38100" dist="38100" dir="2700000" algn="tl">
                    <a:srgbClr val="FFFFFF"/>
                  </a:outerShdw>
                </a:effectLst>
                <a:cs typeface="Arial" panose="020B0604020202020204" pitchFamily="34" charset="0"/>
              </a:rPr>
              <a:t>‏</a:t>
            </a:r>
            <a:endParaRPr lang="en-GB" altLang="it-IT" sz="4400" b="1">
              <a:solidFill>
                <a:srgbClr val="FFFF00"/>
              </a:solidFill>
              <a:effectLst>
                <a:outerShdw blurRad="38100" dist="38100" dir="2700000" algn="tl">
                  <a:srgbClr val="FFFFFF"/>
                </a:outerShdw>
              </a:effectLst>
              <a:ea typeface="Arial Unicode MS" panose="020B0604020202020204" pitchFamily="34" charset="-128"/>
            </a:endParaRPr>
          </a:p>
        </p:txBody>
      </p:sp>
      <p:sp>
        <p:nvSpPr>
          <p:cNvPr id="57346" name="Text Box 3">
            <a:extLst>
              <a:ext uri="{FF2B5EF4-FFF2-40B4-BE49-F238E27FC236}">
                <a16:creationId xmlns:a16="http://schemas.microsoft.com/office/drawing/2014/main" id="{DCD8C5CA-0917-D0AC-9A6F-59324C008C68}"/>
              </a:ext>
            </a:extLst>
          </p:cNvPr>
          <p:cNvSpPr txBox="1">
            <a:spLocks noChangeArrowheads="1"/>
          </p:cNvSpPr>
          <p:nvPr/>
        </p:nvSpPr>
        <p:spPr bwMode="auto">
          <a:xfrm>
            <a:off x="971550" y="2276475"/>
            <a:ext cx="7056438"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150000"/>
              </a:lnSpc>
              <a:buClr>
                <a:srgbClr val="FFFFFF"/>
              </a:buClr>
              <a:buSzPct val="100000"/>
              <a:buFont typeface="Arial" panose="020B0604020202020204" pitchFamily="34" charset="0"/>
              <a:buNone/>
            </a:pPr>
            <a:r>
              <a:rPr lang="en-GB" altLang="it-IT" b="1">
                <a:solidFill>
                  <a:srgbClr val="FFFFFF"/>
                </a:solidFill>
                <a:ea typeface="Arial Unicode MS" panose="020B0604020202020204" pitchFamily="34" charset="-128"/>
              </a:rPr>
              <a:t>Si inietta del colorante (fluoresceina) in vena</a:t>
            </a:r>
          </a:p>
          <a:p>
            <a:pPr algn="l" eaLnBrk="1" hangingPunct="1">
              <a:lnSpc>
                <a:spcPct val="150000"/>
              </a:lnSpc>
              <a:buClr>
                <a:srgbClr val="FFFFFF"/>
              </a:buClr>
              <a:buSzPct val="100000"/>
              <a:buFont typeface="Arial" panose="020B0604020202020204" pitchFamily="34" charset="0"/>
              <a:buNone/>
            </a:pPr>
            <a:r>
              <a:rPr lang="en-GB" altLang="it-IT" b="1">
                <a:solidFill>
                  <a:srgbClr val="FFFFFF"/>
                </a:solidFill>
                <a:ea typeface="Arial Unicode MS" panose="020B0604020202020204" pitchFamily="34" charset="-128"/>
              </a:rPr>
              <a:t>e poi si scattano delle foto al fondo dell’occhio</a:t>
            </a:r>
          </a:p>
          <a:p>
            <a:pPr algn="l" eaLnBrk="1" hangingPunct="1">
              <a:lnSpc>
                <a:spcPct val="150000"/>
              </a:lnSpc>
              <a:buClr>
                <a:srgbClr val="FFFFFF"/>
              </a:buClr>
              <a:buSzPct val="100000"/>
              <a:buFont typeface="Arial" panose="020B0604020202020204" pitchFamily="34" charset="0"/>
              <a:buNone/>
            </a:pPr>
            <a:r>
              <a:rPr lang="en-GB" altLang="it-IT" b="1">
                <a:solidFill>
                  <a:srgbClr val="FFFFFF"/>
                </a:solidFill>
                <a:ea typeface="Arial Unicode MS" panose="020B0604020202020204" pitchFamily="34" charset="-128"/>
              </a:rPr>
              <a:t>in modo da vedere alterazioni morfologiche e</a:t>
            </a:r>
          </a:p>
          <a:p>
            <a:pPr algn="l" eaLnBrk="1" hangingPunct="1">
              <a:lnSpc>
                <a:spcPct val="150000"/>
              </a:lnSpc>
              <a:buClr>
                <a:srgbClr val="FFFFFF"/>
              </a:buClr>
              <a:buSzPct val="100000"/>
              <a:buFont typeface="Arial" panose="020B0604020202020204" pitchFamily="34" charset="0"/>
              <a:buNone/>
            </a:pPr>
            <a:r>
              <a:rPr lang="en-GB" altLang="it-IT" b="1">
                <a:solidFill>
                  <a:srgbClr val="FFFFFF"/>
                </a:solidFill>
                <a:ea typeface="Arial Unicode MS" panose="020B0604020202020204" pitchFamily="34" charset="-128"/>
              </a:rPr>
              <a:t>funzionali dei vasi retinici.</a:t>
            </a:r>
          </a:p>
          <a:p>
            <a:pPr algn="l" eaLnBrk="1" hangingPunct="1">
              <a:lnSpc>
                <a:spcPct val="150000"/>
              </a:lnSpc>
              <a:buClr>
                <a:srgbClr val="FFFFFF"/>
              </a:buClr>
              <a:buSzPct val="100000"/>
              <a:buFont typeface="Arial" panose="020B0604020202020204" pitchFamily="34" charset="0"/>
              <a:buNone/>
            </a:pPr>
            <a:endParaRPr lang="en-GB" altLang="it-IT" b="1">
              <a:solidFill>
                <a:srgbClr val="FFFFFF"/>
              </a:solidFill>
              <a:ea typeface="Arial Unicode MS" panose="020B0604020202020204" pitchFamily="34" charset="-128"/>
            </a:endParaRPr>
          </a:p>
          <a:p>
            <a:pPr algn="l" eaLnBrk="1" hangingPunct="1">
              <a:lnSpc>
                <a:spcPct val="150000"/>
              </a:lnSpc>
              <a:buClr>
                <a:srgbClr val="FFFFFF"/>
              </a:buClr>
              <a:buSzPct val="100000"/>
              <a:buFont typeface="Arial" panose="020B0604020202020204" pitchFamily="34" charset="0"/>
              <a:buNone/>
            </a:pPr>
            <a:r>
              <a:rPr lang="en-GB" altLang="it-IT" b="1">
                <a:solidFill>
                  <a:srgbClr val="FFFFFF"/>
                </a:solidFill>
                <a:ea typeface="Arial Unicode MS" panose="020B0604020202020204" pitchFamily="34" charset="-128"/>
              </a:rPr>
              <a:t>In particolare si vede se il liquido trasuda dai vasi e se ci sono delle aree non perfuse.</a:t>
            </a:r>
          </a:p>
        </p:txBody>
      </p:sp>
      <p:pic>
        <p:nvPicPr>
          <p:cNvPr id="57347" name="Picture 2">
            <a:extLst>
              <a:ext uri="{FF2B5EF4-FFF2-40B4-BE49-F238E27FC236}">
                <a16:creationId xmlns:a16="http://schemas.microsoft.com/office/drawing/2014/main" id="{E6537035-3623-8390-43D9-9C23F3BED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5888"/>
            <a:ext cx="14319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7348" name="Picture 2">
            <a:extLst>
              <a:ext uri="{FF2B5EF4-FFF2-40B4-BE49-F238E27FC236}">
                <a16:creationId xmlns:a16="http://schemas.microsoft.com/office/drawing/2014/main" id="{ADB4C77A-1F71-4942-30E3-3FAF1DDE4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2363" y="71438"/>
            <a:ext cx="1492250"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7"/>
          <p:cNvSpPr txBox="1"/>
          <p:nvPr/>
        </p:nvSpPr>
        <p:spPr>
          <a:xfrm>
            <a:off x="1945574" y="98292"/>
            <a:ext cx="5150390" cy="954107"/>
          </a:xfrm>
          <a:prstGeom prst="rect">
            <a:avLst/>
          </a:prstGeom>
          <a:noFill/>
        </p:spPr>
        <p:txBody>
          <a:bodyPr wrap="square" rtlCol="0">
            <a:spAutoFit/>
          </a:bodyPr>
          <a:lstStyle/>
          <a:p>
            <a:pPr algn="ctr"/>
            <a:r>
              <a:rPr lang="it-IT" sz="2800" b="1" dirty="0">
                <a:solidFill>
                  <a:srgbClr val="000090"/>
                </a:solidFill>
              </a:rPr>
              <a:t>ANGIOGRAPHY</a:t>
            </a:r>
          </a:p>
          <a:p>
            <a:pPr algn="ctr"/>
            <a:r>
              <a:rPr lang="it-IT" sz="2800" b="1" i="1" dirty="0" err="1">
                <a:solidFill>
                  <a:srgbClr val="000090"/>
                </a:solidFill>
              </a:rPr>
              <a:t>findings</a:t>
            </a:r>
            <a:endParaRPr lang="it-IT" sz="2800" b="1" i="1" dirty="0">
              <a:solidFill>
                <a:srgbClr val="000090"/>
              </a:solidFill>
            </a:endParaRPr>
          </a:p>
        </p:txBody>
      </p:sp>
      <p:cxnSp>
        <p:nvCxnSpPr>
          <p:cNvPr id="11" name="Connettore 1 10"/>
          <p:cNvCxnSpPr>
            <a:cxnSpLocks noChangeShapeType="1"/>
          </p:cNvCxnSpPr>
          <p:nvPr/>
        </p:nvCxnSpPr>
        <p:spPr bwMode="auto">
          <a:xfrm>
            <a:off x="0" y="1122947"/>
            <a:ext cx="9144000" cy="0"/>
          </a:xfrm>
          <a:prstGeom prst="line">
            <a:avLst/>
          </a:prstGeom>
          <a:noFill/>
          <a:ln w="25400">
            <a:solidFill>
              <a:srgbClr val="800000"/>
            </a:solidFill>
            <a:round/>
            <a:headEnd/>
            <a:tailEnd/>
          </a:ln>
          <a:effectLst/>
        </p:spPr>
      </p:cxnSp>
      <p:pic>
        <p:nvPicPr>
          <p:cNvPr id="2" name="Immagine 1" descr="ZANGRANDOE_002.bmp"/>
          <p:cNvPicPr>
            <a:picLocks noChangeAspect="1"/>
          </p:cNvPicPr>
          <p:nvPr/>
        </p:nvPicPr>
        <p:blipFill rotWithShape="1">
          <a:blip r:embed="rId2">
            <a:extLst>
              <a:ext uri="{28A0092B-C50C-407E-A947-70E740481C1C}">
                <a14:useLocalDpi xmlns:a14="http://schemas.microsoft.com/office/drawing/2010/main" val="0"/>
              </a:ext>
            </a:extLst>
          </a:blip>
          <a:srcRect b="11371"/>
          <a:stretch/>
        </p:blipFill>
        <p:spPr>
          <a:xfrm>
            <a:off x="5501167" y="1196449"/>
            <a:ext cx="3420899" cy="3426696"/>
          </a:xfrm>
          <a:prstGeom prst="rect">
            <a:avLst/>
          </a:prstGeom>
        </p:spPr>
      </p:pic>
      <p:pic>
        <p:nvPicPr>
          <p:cNvPr id="3" name="Immagine 2" descr="ZAMPIERIV_000.bmp"/>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11550"/>
          <a:stretch/>
        </p:blipFill>
        <p:spPr>
          <a:xfrm>
            <a:off x="237433" y="1208016"/>
            <a:ext cx="3416281" cy="3415129"/>
          </a:xfrm>
          <a:prstGeom prst="rect">
            <a:avLst/>
          </a:prstGeom>
        </p:spPr>
      </p:pic>
      <p:pic>
        <p:nvPicPr>
          <p:cNvPr id="5" name="Immagine 4" descr="ZAMPIERIV_002.bmp"/>
          <p:cNvPicPr>
            <a:picLocks noChangeAspect="1"/>
          </p:cNvPicPr>
          <p:nvPr/>
        </p:nvPicPr>
        <p:blipFill rotWithShape="1">
          <a:blip r:embed="rId5">
            <a:extLst>
              <a:ext uri="{28A0092B-C50C-407E-A947-70E740481C1C}">
                <a14:useLocalDpi xmlns:a14="http://schemas.microsoft.com/office/drawing/2010/main" val="0"/>
              </a:ext>
            </a:extLst>
          </a:blip>
          <a:srcRect b="11191"/>
          <a:stretch/>
        </p:blipFill>
        <p:spPr>
          <a:xfrm>
            <a:off x="974834" y="3095745"/>
            <a:ext cx="3342941" cy="3355398"/>
          </a:xfrm>
          <a:prstGeom prst="rect">
            <a:avLst/>
          </a:prstGeom>
        </p:spPr>
      </p:pic>
      <p:pic>
        <p:nvPicPr>
          <p:cNvPr id="16" name="Immagine 15" descr="ZANGRANDOE_000.bmp"/>
          <p:cNvPicPr>
            <a:picLocks noChangeAspect="1"/>
          </p:cNvPicPr>
          <p:nvPr/>
        </p:nvPicPr>
        <p:blipFill rotWithShape="1">
          <a:blip r:embed="rId6">
            <a:extLst>
              <a:ext uri="{28A0092B-C50C-407E-A947-70E740481C1C}">
                <a14:useLocalDpi xmlns:a14="http://schemas.microsoft.com/office/drawing/2010/main" val="0"/>
              </a:ext>
            </a:extLst>
          </a:blip>
          <a:srcRect b="11191"/>
          <a:stretch/>
        </p:blipFill>
        <p:spPr>
          <a:xfrm>
            <a:off x="4393321" y="3100568"/>
            <a:ext cx="3338135" cy="3350575"/>
          </a:xfrm>
          <a:prstGeom prst="rect">
            <a:avLst/>
          </a:prstGeom>
        </p:spPr>
      </p:pic>
      <p:sp>
        <p:nvSpPr>
          <p:cNvPr id="19" name="CasellaDiTesto 18"/>
          <p:cNvSpPr txBox="1"/>
          <p:nvPr/>
        </p:nvSpPr>
        <p:spPr>
          <a:xfrm>
            <a:off x="1436348" y="1639755"/>
            <a:ext cx="754627" cy="276999"/>
          </a:xfrm>
          <a:prstGeom prst="rect">
            <a:avLst/>
          </a:prstGeom>
          <a:solidFill>
            <a:schemeClr val="tx1"/>
          </a:solidFill>
        </p:spPr>
        <p:txBody>
          <a:bodyPr wrap="square" rtlCol="0">
            <a:spAutoFit/>
          </a:bodyPr>
          <a:lstStyle/>
          <a:p>
            <a:pPr algn="ctr"/>
            <a:r>
              <a:rPr lang="it-IT" sz="1200" dirty="0">
                <a:solidFill>
                  <a:srgbClr val="FF0000"/>
                </a:solidFill>
              </a:rPr>
              <a:t>Ischemia</a:t>
            </a:r>
          </a:p>
        </p:txBody>
      </p:sp>
      <p:sp>
        <p:nvSpPr>
          <p:cNvPr id="20" name="Figura a mano libera 19"/>
          <p:cNvSpPr/>
          <p:nvPr/>
        </p:nvSpPr>
        <p:spPr>
          <a:xfrm>
            <a:off x="699750" y="1878061"/>
            <a:ext cx="1113912" cy="954424"/>
          </a:xfrm>
          <a:custGeom>
            <a:avLst/>
            <a:gdLst>
              <a:gd name="connsiteX0" fmla="*/ 424008 w 1113912"/>
              <a:gd name="connsiteY0" fmla="*/ 23091 h 954424"/>
              <a:gd name="connsiteX1" fmla="*/ 331644 w 1113912"/>
              <a:gd name="connsiteY1" fmla="*/ 30788 h 954424"/>
              <a:gd name="connsiteX2" fmla="*/ 239280 w 1113912"/>
              <a:gd name="connsiteY2" fmla="*/ 76969 h 954424"/>
              <a:gd name="connsiteX3" fmla="*/ 216189 w 1113912"/>
              <a:gd name="connsiteY3" fmla="*/ 84666 h 954424"/>
              <a:gd name="connsiteX4" fmla="*/ 193099 w 1113912"/>
              <a:gd name="connsiteY4" fmla="*/ 100060 h 954424"/>
              <a:gd name="connsiteX5" fmla="*/ 170008 w 1113912"/>
              <a:gd name="connsiteY5" fmla="*/ 107757 h 954424"/>
              <a:gd name="connsiteX6" fmla="*/ 123826 w 1113912"/>
              <a:gd name="connsiteY6" fmla="*/ 138545 h 954424"/>
              <a:gd name="connsiteX7" fmla="*/ 100735 w 1113912"/>
              <a:gd name="connsiteY7" fmla="*/ 153939 h 954424"/>
              <a:gd name="connsiteX8" fmla="*/ 77644 w 1113912"/>
              <a:gd name="connsiteY8" fmla="*/ 169333 h 954424"/>
              <a:gd name="connsiteX9" fmla="*/ 54553 w 1113912"/>
              <a:gd name="connsiteY9" fmla="*/ 177030 h 954424"/>
              <a:gd name="connsiteX10" fmla="*/ 31462 w 1113912"/>
              <a:gd name="connsiteY10" fmla="*/ 200121 h 954424"/>
              <a:gd name="connsiteX11" fmla="*/ 674 w 1113912"/>
              <a:gd name="connsiteY11" fmla="*/ 246303 h 954424"/>
              <a:gd name="connsiteX12" fmla="*/ 39159 w 1113912"/>
              <a:gd name="connsiteY12" fmla="*/ 423333 h 954424"/>
              <a:gd name="connsiteX13" fmla="*/ 62250 w 1113912"/>
              <a:gd name="connsiteY13" fmla="*/ 438727 h 954424"/>
              <a:gd name="connsiteX14" fmla="*/ 69947 w 1113912"/>
              <a:gd name="connsiteY14" fmla="*/ 469515 h 954424"/>
              <a:gd name="connsiteX15" fmla="*/ 77644 w 1113912"/>
              <a:gd name="connsiteY15" fmla="*/ 561879 h 954424"/>
              <a:gd name="connsiteX16" fmla="*/ 146917 w 1113912"/>
              <a:gd name="connsiteY16" fmla="*/ 600363 h 954424"/>
              <a:gd name="connsiteX17" fmla="*/ 170008 w 1113912"/>
              <a:gd name="connsiteY17" fmla="*/ 608060 h 954424"/>
              <a:gd name="connsiteX18" fmla="*/ 193099 w 1113912"/>
              <a:gd name="connsiteY18" fmla="*/ 615757 h 954424"/>
              <a:gd name="connsiteX19" fmla="*/ 216189 w 1113912"/>
              <a:gd name="connsiteY19" fmla="*/ 631151 h 954424"/>
              <a:gd name="connsiteX20" fmla="*/ 239280 w 1113912"/>
              <a:gd name="connsiteY20" fmla="*/ 638848 h 954424"/>
              <a:gd name="connsiteX21" fmla="*/ 285462 w 1113912"/>
              <a:gd name="connsiteY21" fmla="*/ 669636 h 954424"/>
              <a:gd name="connsiteX22" fmla="*/ 308553 w 1113912"/>
              <a:gd name="connsiteY22" fmla="*/ 685030 h 954424"/>
              <a:gd name="connsiteX23" fmla="*/ 331644 w 1113912"/>
              <a:gd name="connsiteY23" fmla="*/ 700424 h 954424"/>
              <a:gd name="connsiteX24" fmla="*/ 362432 w 1113912"/>
              <a:gd name="connsiteY24" fmla="*/ 723515 h 954424"/>
              <a:gd name="connsiteX25" fmla="*/ 408614 w 1113912"/>
              <a:gd name="connsiteY25" fmla="*/ 769697 h 954424"/>
              <a:gd name="connsiteX26" fmla="*/ 431705 w 1113912"/>
              <a:gd name="connsiteY26" fmla="*/ 815879 h 954424"/>
              <a:gd name="connsiteX27" fmla="*/ 447099 w 1113912"/>
              <a:gd name="connsiteY27" fmla="*/ 838969 h 954424"/>
              <a:gd name="connsiteX28" fmla="*/ 477886 w 1113912"/>
              <a:gd name="connsiteY28" fmla="*/ 885151 h 954424"/>
              <a:gd name="connsiteX29" fmla="*/ 516371 w 1113912"/>
              <a:gd name="connsiteY29" fmla="*/ 923636 h 954424"/>
              <a:gd name="connsiteX30" fmla="*/ 585644 w 1113912"/>
              <a:gd name="connsiteY30" fmla="*/ 954424 h 954424"/>
              <a:gd name="connsiteX31" fmla="*/ 778068 w 1113912"/>
              <a:gd name="connsiteY31" fmla="*/ 946727 h 954424"/>
              <a:gd name="connsiteX32" fmla="*/ 839644 w 1113912"/>
              <a:gd name="connsiteY32" fmla="*/ 931333 h 954424"/>
              <a:gd name="connsiteX33" fmla="*/ 870432 w 1113912"/>
              <a:gd name="connsiteY33" fmla="*/ 923636 h 954424"/>
              <a:gd name="connsiteX34" fmla="*/ 893523 w 1113912"/>
              <a:gd name="connsiteY34" fmla="*/ 900545 h 954424"/>
              <a:gd name="connsiteX35" fmla="*/ 924311 w 1113912"/>
              <a:gd name="connsiteY35" fmla="*/ 892848 h 954424"/>
              <a:gd name="connsiteX36" fmla="*/ 970492 w 1113912"/>
              <a:gd name="connsiteY36" fmla="*/ 877454 h 954424"/>
              <a:gd name="connsiteX37" fmla="*/ 1016674 w 1113912"/>
              <a:gd name="connsiteY37" fmla="*/ 862060 h 954424"/>
              <a:gd name="connsiteX38" fmla="*/ 1039765 w 1113912"/>
              <a:gd name="connsiteY38" fmla="*/ 854363 h 954424"/>
              <a:gd name="connsiteX39" fmla="*/ 1093644 w 1113912"/>
              <a:gd name="connsiteY39" fmla="*/ 823576 h 954424"/>
              <a:gd name="connsiteX40" fmla="*/ 1101341 w 1113912"/>
              <a:gd name="connsiteY40" fmla="*/ 746606 h 954424"/>
              <a:gd name="connsiteX41" fmla="*/ 1024371 w 1113912"/>
              <a:gd name="connsiteY41" fmla="*/ 715818 h 954424"/>
              <a:gd name="connsiteX42" fmla="*/ 1001280 w 1113912"/>
              <a:gd name="connsiteY42" fmla="*/ 700424 h 954424"/>
              <a:gd name="connsiteX43" fmla="*/ 932008 w 1113912"/>
              <a:gd name="connsiteY43" fmla="*/ 685030 h 954424"/>
              <a:gd name="connsiteX44" fmla="*/ 885826 w 1113912"/>
              <a:gd name="connsiteY44" fmla="*/ 661939 h 954424"/>
              <a:gd name="connsiteX45" fmla="*/ 870432 w 1113912"/>
              <a:gd name="connsiteY45" fmla="*/ 631151 h 954424"/>
              <a:gd name="connsiteX46" fmla="*/ 831947 w 1113912"/>
              <a:gd name="connsiteY46" fmla="*/ 600363 h 954424"/>
              <a:gd name="connsiteX47" fmla="*/ 816553 w 1113912"/>
              <a:gd name="connsiteY47" fmla="*/ 554182 h 954424"/>
              <a:gd name="connsiteX48" fmla="*/ 824250 w 1113912"/>
              <a:gd name="connsiteY48" fmla="*/ 508000 h 954424"/>
              <a:gd name="connsiteX49" fmla="*/ 870432 w 1113912"/>
              <a:gd name="connsiteY49" fmla="*/ 500303 h 954424"/>
              <a:gd name="connsiteX50" fmla="*/ 924311 w 1113912"/>
              <a:gd name="connsiteY50" fmla="*/ 492606 h 954424"/>
              <a:gd name="connsiteX51" fmla="*/ 947402 w 1113912"/>
              <a:gd name="connsiteY51" fmla="*/ 484909 h 954424"/>
              <a:gd name="connsiteX52" fmla="*/ 970492 w 1113912"/>
              <a:gd name="connsiteY52" fmla="*/ 454121 h 954424"/>
              <a:gd name="connsiteX53" fmla="*/ 993583 w 1113912"/>
              <a:gd name="connsiteY53" fmla="*/ 431030 h 954424"/>
              <a:gd name="connsiteX54" fmla="*/ 1001280 w 1113912"/>
              <a:gd name="connsiteY54" fmla="*/ 407939 h 954424"/>
              <a:gd name="connsiteX55" fmla="*/ 1008977 w 1113912"/>
              <a:gd name="connsiteY55" fmla="*/ 369454 h 954424"/>
              <a:gd name="connsiteX56" fmla="*/ 1070553 w 1113912"/>
              <a:gd name="connsiteY56" fmla="*/ 292485 h 954424"/>
              <a:gd name="connsiteX57" fmla="*/ 1093644 w 1113912"/>
              <a:gd name="connsiteY57" fmla="*/ 277091 h 954424"/>
              <a:gd name="connsiteX58" fmla="*/ 1085947 w 1113912"/>
              <a:gd name="connsiteY58" fmla="*/ 246303 h 954424"/>
              <a:gd name="connsiteX59" fmla="*/ 1062856 w 1113912"/>
              <a:gd name="connsiteY59" fmla="*/ 223212 h 954424"/>
              <a:gd name="connsiteX60" fmla="*/ 985886 w 1113912"/>
              <a:gd name="connsiteY60" fmla="*/ 177030 h 954424"/>
              <a:gd name="connsiteX61" fmla="*/ 962795 w 1113912"/>
              <a:gd name="connsiteY61" fmla="*/ 169333 h 954424"/>
              <a:gd name="connsiteX62" fmla="*/ 901220 w 1113912"/>
              <a:gd name="connsiteY62" fmla="*/ 161636 h 954424"/>
              <a:gd name="connsiteX63" fmla="*/ 862735 w 1113912"/>
              <a:gd name="connsiteY63" fmla="*/ 123151 h 954424"/>
              <a:gd name="connsiteX64" fmla="*/ 839644 w 1113912"/>
              <a:gd name="connsiteY64" fmla="*/ 107757 h 954424"/>
              <a:gd name="connsiteX65" fmla="*/ 816553 w 1113912"/>
              <a:gd name="connsiteY65" fmla="*/ 84666 h 954424"/>
              <a:gd name="connsiteX66" fmla="*/ 624129 w 1113912"/>
              <a:gd name="connsiteY66" fmla="*/ 84666 h 954424"/>
              <a:gd name="connsiteX67" fmla="*/ 577947 w 1113912"/>
              <a:gd name="connsiteY67" fmla="*/ 30788 h 954424"/>
              <a:gd name="connsiteX68" fmla="*/ 554856 w 1113912"/>
              <a:gd name="connsiteY68" fmla="*/ 15394 h 954424"/>
              <a:gd name="connsiteX69" fmla="*/ 508674 w 1113912"/>
              <a:gd name="connsiteY69" fmla="*/ 0 h 954424"/>
              <a:gd name="connsiteX70" fmla="*/ 424008 w 1113912"/>
              <a:gd name="connsiteY70" fmla="*/ 23091 h 9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912" h="954424">
                <a:moveTo>
                  <a:pt x="424008" y="23091"/>
                </a:moveTo>
                <a:cubicBezTo>
                  <a:pt x="394503" y="28222"/>
                  <a:pt x="362118" y="25709"/>
                  <a:pt x="331644" y="30788"/>
                </a:cubicBezTo>
                <a:cubicBezTo>
                  <a:pt x="226958" y="48236"/>
                  <a:pt x="345656" y="41510"/>
                  <a:pt x="239280" y="76969"/>
                </a:cubicBezTo>
                <a:lnTo>
                  <a:pt x="216189" y="84666"/>
                </a:lnTo>
                <a:cubicBezTo>
                  <a:pt x="208492" y="89797"/>
                  <a:pt x="201373" y="95923"/>
                  <a:pt x="193099" y="100060"/>
                </a:cubicBezTo>
                <a:cubicBezTo>
                  <a:pt x="185842" y="103688"/>
                  <a:pt x="177100" y="103817"/>
                  <a:pt x="170008" y="107757"/>
                </a:cubicBezTo>
                <a:cubicBezTo>
                  <a:pt x="153835" y="116742"/>
                  <a:pt x="139220" y="128282"/>
                  <a:pt x="123826" y="138545"/>
                </a:cubicBezTo>
                <a:lnTo>
                  <a:pt x="100735" y="153939"/>
                </a:lnTo>
                <a:cubicBezTo>
                  <a:pt x="93038" y="159070"/>
                  <a:pt x="86420" y="166408"/>
                  <a:pt x="77644" y="169333"/>
                </a:cubicBezTo>
                <a:lnTo>
                  <a:pt x="54553" y="177030"/>
                </a:lnTo>
                <a:cubicBezTo>
                  <a:pt x="46856" y="184727"/>
                  <a:pt x="38145" y="191529"/>
                  <a:pt x="31462" y="200121"/>
                </a:cubicBezTo>
                <a:cubicBezTo>
                  <a:pt x="20103" y="214725"/>
                  <a:pt x="674" y="246303"/>
                  <a:pt x="674" y="246303"/>
                </a:cubicBezTo>
                <a:cubicBezTo>
                  <a:pt x="2828" y="282917"/>
                  <a:pt x="-13057" y="388522"/>
                  <a:pt x="39159" y="423333"/>
                </a:cubicBezTo>
                <a:lnTo>
                  <a:pt x="62250" y="438727"/>
                </a:lnTo>
                <a:cubicBezTo>
                  <a:pt x="64816" y="448990"/>
                  <a:pt x="68635" y="459018"/>
                  <a:pt x="69947" y="469515"/>
                </a:cubicBezTo>
                <a:cubicBezTo>
                  <a:pt x="73779" y="500171"/>
                  <a:pt x="69684" y="532027"/>
                  <a:pt x="77644" y="561879"/>
                </a:cubicBezTo>
                <a:cubicBezTo>
                  <a:pt x="84388" y="587169"/>
                  <a:pt x="131883" y="595352"/>
                  <a:pt x="146917" y="600363"/>
                </a:cubicBezTo>
                <a:lnTo>
                  <a:pt x="170008" y="608060"/>
                </a:lnTo>
                <a:lnTo>
                  <a:pt x="193099" y="615757"/>
                </a:lnTo>
                <a:cubicBezTo>
                  <a:pt x="200796" y="620888"/>
                  <a:pt x="207915" y="627014"/>
                  <a:pt x="216189" y="631151"/>
                </a:cubicBezTo>
                <a:cubicBezTo>
                  <a:pt x="223446" y="634779"/>
                  <a:pt x="232188" y="634908"/>
                  <a:pt x="239280" y="638848"/>
                </a:cubicBezTo>
                <a:cubicBezTo>
                  <a:pt x="255453" y="647833"/>
                  <a:pt x="270068" y="659373"/>
                  <a:pt x="285462" y="669636"/>
                </a:cubicBezTo>
                <a:lnTo>
                  <a:pt x="308553" y="685030"/>
                </a:lnTo>
                <a:cubicBezTo>
                  <a:pt x="316250" y="690161"/>
                  <a:pt x="324243" y="694874"/>
                  <a:pt x="331644" y="700424"/>
                </a:cubicBezTo>
                <a:cubicBezTo>
                  <a:pt x="341907" y="708121"/>
                  <a:pt x="352897" y="714933"/>
                  <a:pt x="362432" y="723515"/>
                </a:cubicBezTo>
                <a:cubicBezTo>
                  <a:pt x="378614" y="738079"/>
                  <a:pt x="396538" y="751583"/>
                  <a:pt x="408614" y="769697"/>
                </a:cubicBezTo>
                <a:cubicBezTo>
                  <a:pt x="452734" y="835877"/>
                  <a:pt x="399835" y="752141"/>
                  <a:pt x="431705" y="815879"/>
                </a:cubicBezTo>
                <a:cubicBezTo>
                  <a:pt x="435842" y="824153"/>
                  <a:pt x="441968" y="831272"/>
                  <a:pt x="447099" y="838969"/>
                </a:cubicBezTo>
                <a:cubicBezTo>
                  <a:pt x="460624" y="879548"/>
                  <a:pt x="445856" y="846715"/>
                  <a:pt x="477886" y="885151"/>
                </a:cubicBezTo>
                <a:cubicBezTo>
                  <a:pt x="497506" y="908695"/>
                  <a:pt x="486489" y="910355"/>
                  <a:pt x="516371" y="923636"/>
                </a:cubicBezTo>
                <a:cubicBezTo>
                  <a:pt x="598808" y="960275"/>
                  <a:pt x="533386" y="919585"/>
                  <a:pt x="585644" y="954424"/>
                </a:cubicBezTo>
                <a:cubicBezTo>
                  <a:pt x="649785" y="951858"/>
                  <a:pt x="714139" y="952539"/>
                  <a:pt x="778068" y="946727"/>
                </a:cubicBezTo>
                <a:cubicBezTo>
                  <a:pt x="799138" y="944812"/>
                  <a:pt x="819119" y="936464"/>
                  <a:pt x="839644" y="931333"/>
                </a:cubicBezTo>
                <a:lnTo>
                  <a:pt x="870432" y="923636"/>
                </a:lnTo>
                <a:cubicBezTo>
                  <a:pt x="878129" y="915939"/>
                  <a:pt x="884072" y="905946"/>
                  <a:pt x="893523" y="900545"/>
                </a:cubicBezTo>
                <a:cubicBezTo>
                  <a:pt x="902708" y="895297"/>
                  <a:pt x="914179" y="895888"/>
                  <a:pt x="924311" y="892848"/>
                </a:cubicBezTo>
                <a:cubicBezTo>
                  <a:pt x="939853" y="888185"/>
                  <a:pt x="955098" y="882585"/>
                  <a:pt x="970492" y="877454"/>
                </a:cubicBezTo>
                <a:lnTo>
                  <a:pt x="1016674" y="862060"/>
                </a:lnTo>
                <a:cubicBezTo>
                  <a:pt x="1024371" y="859494"/>
                  <a:pt x="1033014" y="858863"/>
                  <a:pt x="1039765" y="854363"/>
                </a:cubicBezTo>
                <a:cubicBezTo>
                  <a:pt x="1072403" y="832604"/>
                  <a:pt x="1054582" y="843106"/>
                  <a:pt x="1093644" y="823576"/>
                </a:cubicBezTo>
                <a:cubicBezTo>
                  <a:pt x="1111866" y="796243"/>
                  <a:pt x="1124536" y="788358"/>
                  <a:pt x="1101341" y="746606"/>
                </a:cubicBezTo>
                <a:cubicBezTo>
                  <a:pt x="1096135" y="737234"/>
                  <a:pt x="1024735" y="716061"/>
                  <a:pt x="1024371" y="715818"/>
                </a:cubicBezTo>
                <a:cubicBezTo>
                  <a:pt x="1016674" y="710687"/>
                  <a:pt x="1010056" y="703349"/>
                  <a:pt x="1001280" y="700424"/>
                </a:cubicBezTo>
                <a:cubicBezTo>
                  <a:pt x="965805" y="688599"/>
                  <a:pt x="960177" y="699115"/>
                  <a:pt x="932008" y="685030"/>
                </a:cubicBezTo>
                <a:cubicBezTo>
                  <a:pt x="872325" y="655188"/>
                  <a:pt x="943866" y="681286"/>
                  <a:pt x="885826" y="661939"/>
                </a:cubicBezTo>
                <a:cubicBezTo>
                  <a:pt x="880695" y="651676"/>
                  <a:pt x="878545" y="639264"/>
                  <a:pt x="870432" y="631151"/>
                </a:cubicBezTo>
                <a:cubicBezTo>
                  <a:pt x="832038" y="592757"/>
                  <a:pt x="859284" y="661869"/>
                  <a:pt x="831947" y="600363"/>
                </a:cubicBezTo>
                <a:cubicBezTo>
                  <a:pt x="825357" y="585535"/>
                  <a:pt x="816553" y="554182"/>
                  <a:pt x="816553" y="554182"/>
                </a:cubicBezTo>
                <a:cubicBezTo>
                  <a:pt x="819119" y="538788"/>
                  <a:pt x="813215" y="519035"/>
                  <a:pt x="824250" y="508000"/>
                </a:cubicBezTo>
                <a:cubicBezTo>
                  <a:pt x="835285" y="496965"/>
                  <a:pt x="855007" y="502676"/>
                  <a:pt x="870432" y="500303"/>
                </a:cubicBezTo>
                <a:cubicBezTo>
                  <a:pt x="888363" y="497544"/>
                  <a:pt x="906351" y="495172"/>
                  <a:pt x="924311" y="492606"/>
                </a:cubicBezTo>
                <a:cubicBezTo>
                  <a:pt x="932008" y="490040"/>
                  <a:pt x="941169" y="490103"/>
                  <a:pt x="947402" y="484909"/>
                </a:cubicBezTo>
                <a:cubicBezTo>
                  <a:pt x="957257" y="476697"/>
                  <a:pt x="962144" y="463861"/>
                  <a:pt x="970492" y="454121"/>
                </a:cubicBezTo>
                <a:cubicBezTo>
                  <a:pt x="977576" y="445856"/>
                  <a:pt x="985886" y="438727"/>
                  <a:pt x="993583" y="431030"/>
                </a:cubicBezTo>
                <a:cubicBezTo>
                  <a:pt x="996149" y="423333"/>
                  <a:pt x="999312" y="415810"/>
                  <a:pt x="1001280" y="407939"/>
                </a:cubicBezTo>
                <a:cubicBezTo>
                  <a:pt x="1004453" y="395247"/>
                  <a:pt x="1004840" y="381865"/>
                  <a:pt x="1008977" y="369454"/>
                </a:cubicBezTo>
                <a:cubicBezTo>
                  <a:pt x="1019249" y="338638"/>
                  <a:pt x="1044448" y="309888"/>
                  <a:pt x="1070553" y="292485"/>
                </a:cubicBezTo>
                <a:lnTo>
                  <a:pt x="1093644" y="277091"/>
                </a:lnTo>
                <a:cubicBezTo>
                  <a:pt x="1091078" y="266828"/>
                  <a:pt x="1091195" y="255488"/>
                  <a:pt x="1085947" y="246303"/>
                </a:cubicBezTo>
                <a:cubicBezTo>
                  <a:pt x="1080546" y="236852"/>
                  <a:pt x="1071448" y="229895"/>
                  <a:pt x="1062856" y="223212"/>
                </a:cubicBezTo>
                <a:cubicBezTo>
                  <a:pt x="1040471" y="205802"/>
                  <a:pt x="1012543" y="188454"/>
                  <a:pt x="985886" y="177030"/>
                </a:cubicBezTo>
                <a:cubicBezTo>
                  <a:pt x="978429" y="173834"/>
                  <a:pt x="970777" y="170784"/>
                  <a:pt x="962795" y="169333"/>
                </a:cubicBezTo>
                <a:cubicBezTo>
                  <a:pt x="942444" y="165633"/>
                  <a:pt x="921745" y="164202"/>
                  <a:pt x="901220" y="161636"/>
                </a:cubicBezTo>
                <a:cubicBezTo>
                  <a:pt x="839644" y="120585"/>
                  <a:pt x="914048" y="174464"/>
                  <a:pt x="862735" y="123151"/>
                </a:cubicBezTo>
                <a:cubicBezTo>
                  <a:pt x="856194" y="116610"/>
                  <a:pt x="846751" y="113679"/>
                  <a:pt x="839644" y="107757"/>
                </a:cubicBezTo>
                <a:cubicBezTo>
                  <a:pt x="831282" y="100788"/>
                  <a:pt x="824250" y="92363"/>
                  <a:pt x="816553" y="84666"/>
                </a:cubicBezTo>
                <a:cubicBezTo>
                  <a:pt x="733784" y="96490"/>
                  <a:pt x="702289" y="112580"/>
                  <a:pt x="624129" y="84666"/>
                </a:cubicBezTo>
                <a:cubicBezTo>
                  <a:pt x="611094" y="80011"/>
                  <a:pt x="585027" y="37868"/>
                  <a:pt x="577947" y="30788"/>
                </a:cubicBezTo>
                <a:cubicBezTo>
                  <a:pt x="571406" y="24247"/>
                  <a:pt x="563309" y="19151"/>
                  <a:pt x="554856" y="15394"/>
                </a:cubicBezTo>
                <a:cubicBezTo>
                  <a:pt x="540028" y="8804"/>
                  <a:pt x="508674" y="0"/>
                  <a:pt x="508674" y="0"/>
                </a:cubicBezTo>
                <a:cubicBezTo>
                  <a:pt x="412695" y="7998"/>
                  <a:pt x="453513" y="17960"/>
                  <a:pt x="424008" y="23091"/>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CasellaDiTesto 20"/>
          <p:cNvSpPr txBox="1"/>
          <p:nvPr/>
        </p:nvSpPr>
        <p:spPr>
          <a:xfrm>
            <a:off x="3140364" y="3599704"/>
            <a:ext cx="1037330" cy="461665"/>
          </a:xfrm>
          <a:prstGeom prst="rect">
            <a:avLst/>
          </a:prstGeom>
          <a:solidFill>
            <a:schemeClr val="tx1"/>
          </a:solidFill>
        </p:spPr>
        <p:txBody>
          <a:bodyPr wrap="square" rtlCol="0">
            <a:spAutoFit/>
          </a:bodyPr>
          <a:lstStyle/>
          <a:p>
            <a:pPr algn="ctr"/>
            <a:r>
              <a:rPr lang="it-IT" sz="1200" dirty="0" err="1">
                <a:solidFill>
                  <a:srgbClr val="FF0000"/>
                </a:solidFill>
              </a:rPr>
              <a:t>Epiretinal</a:t>
            </a:r>
            <a:r>
              <a:rPr lang="it-IT" sz="1200" dirty="0">
                <a:solidFill>
                  <a:srgbClr val="FF0000"/>
                </a:solidFill>
              </a:rPr>
              <a:t> </a:t>
            </a:r>
          </a:p>
          <a:p>
            <a:pPr algn="ctr"/>
            <a:r>
              <a:rPr lang="it-IT" sz="1200" dirty="0">
                <a:solidFill>
                  <a:srgbClr val="FF0000"/>
                </a:solidFill>
              </a:rPr>
              <a:t>New </a:t>
            </a:r>
            <a:r>
              <a:rPr lang="it-IT" sz="1200" dirty="0" err="1">
                <a:solidFill>
                  <a:srgbClr val="FF0000"/>
                </a:solidFill>
              </a:rPr>
              <a:t>Vessels</a:t>
            </a:r>
            <a:endParaRPr lang="it-IT" sz="1200" dirty="0">
              <a:solidFill>
                <a:srgbClr val="FF0000"/>
              </a:solidFill>
            </a:endParaRPr>
          </a:p>
        </p:txBody>
      </p:sp>
      <p:sp>
        <p:nvSpPr>
          <p:cNvPr id="22" name="CasellaDiTesto 21"/>
          <p:cNvSpPr txBox="1"/>
          <p:nvPr/>
        </p:nvSpPr>
        <p:spPr>
          <a:xfrm>
            <a:off x="1199930" y="4945134"/>
            <a:ext cx="1170737" cy="461665"/>
          </a:xfrm>
          <a:prstGeom prst="rect">
            <a:avLst/>
          </a:prstGeom>
          <a:solidFill>
            <a:schemeClr val="tx1"/>
          </a:solidFill>
        </p:spPr>
        <p:txBody>
          <a:bodyPr wrap="square" rtlCol="0">
            <a:spAutoFit/>
          </a:bodyPr>
          <a:lstStyle/>
          <a:p>
            <a:pPr algn="ctr"/>
            <a:r>
              <a:rPr lang="it-IT" sz="1200" dirty="0" err="1">
                <a:solidFill>
                  <a:srgbClr val="FF0000"/>
                </a:solidFill>
              </a:rPr>
              <a:t>Intraretinal</a:t>
            </a:r>
            <a:r>
              <a:rPr lang="it-IT" sz="1200" dirty="0">
                <a:solidFill>
                  <a:srgbClr val="FF0000"/>
                </a:solidFill>
              </a:rPr>
              <a:t> </a:t>
            </a:r>
            <a:r>
              <a:rPr lang="it-IT" sz="1200" dirty="0" err="1">
                <a:solidFill>
                  <a:srgbClr val="FF0000"/>
                </a:solidFill>
              </a:rPr>
              <a:t>dye</a:t>
            </a:r>
            <a:r>
              <a:rPr lang="it-IT" sz="1200" dirty="0">
                <a:solidFill>
                  <a:srgbClr val="FF0000"/>
                </a:solidFill>
              </a:rPr>
              <a:t> </a:t>
            </a:r>
            <a:r>
              <a:rPr lang="it-IT" sz="1200" dirty="0" err="1">
                <a:solidFill>
                  <a:srgbClr val="FF0000"/>
                </a:solidFill>
              </a:rPr>
              <a:t>leakage</a:t>
            </a:r>
            <a:endParaRPr lang="it-IT" sz="1200" dirty="0">
              <a:solidFill>
                <a:srgbClr val="FF0000"/>
              </a:solidFill>
            </a:endParaRPr>
          </a:p>
        </p:txBody>
      </p:sp>
      <p:sp>
        <p:nvSpPr>
          <p:cNvPr id="24" name="CasellaDiTesto 23"/>
          <p:cNvSpPr txBox="1"/>
          <p:nvPr/>
        </p:nvSpPr>
        <p:spPr>
          <a:xfrm>
            <a:off x="6174919" y="1916754"/>
            <a:ext cx="1037330" cy="461665"/>
          </a:xfrm>
          <a:prstGeom prst="rect">
            <a:avLst/>
          </a:prstGeom>
          <a:solidFill>
            <a:schemeClr val="tx1"/>
          </a:solidFill>
        </p:spPr>
        <p:txBody>
          <a:bodyPr wrap="square" rtlCol="0">
            <a:spAutoFit/>
          </a:bodyPr>
          <a:lstStyle/>
          <a:p>
            <a:pPr algn="ctr"/>
            <a:r>
              <a:rPr lang="it-IT" sz="1200" dirty="0" err="1">
                <a:solidFill>
                  <a:srgbClr val="FF0000"/>
                </a:solidFill>
              </a:rPr>
              <a:t>Altered</a:t>
            </a:r>
            <a:r>
              <a:rPr lang="it-IT" sz="1200" dirty="0">
                <a:solidFill>
                  <a:srgbClr val="FF0000"/>
                </a:solidFill>
              </a:rPr>
              <a:t> </a:t>
            </a:r>
            <a:r>
              <a:rPr lang="it-IT" sz="1200" dirty="0" err="1">
                <a:solidFill>
                  <a:srgbClr val="FF0000"/>
                </a:solidFill>
              </a:rPr>
              <a:t>Permeability</a:t>
            </a:r>
            <a:endParaRPr lang="it-IT" sz="1200" dirty="0">
              <a:solidFill>
                <a:srgbClr val="FF0000"/>
              </a:solidFill>
            </a:endParaRPr>
          </a:p>
        </p:txBody>
      </p:sp>
      <p:sp>
        <p:nvSpPr>
          <p:cNvPr id="25" name="CasellaDiTesto 24"/>
          <p:cNvSpPr txBox="1"/>
          <p:nvPr/>
        </p:nvSpPr>
        <p:spPr>
          <a:xfrm>
            <a:off x="6174919" y="3341000"/>
            <a:ext cx="1122215" cy="276999"/>
          </a:xfrm>
          <a:prstGeom prst="rect">
            <a:avLst/>
          </a:prstGeom>
          <a:solidFill>
            <a:schemeClr val="tx1"/>
          </a:solidFill>
        </p:spPr>
        <p:txBody>
          <a:bodyPr wrap="square" rtlCol="0">
            <a:spAutoFit/>
          </a:bodyPr>
          <a:lstStyle/>
          <a:p>
            <a:pPr algn="ctr"/>
            <a:r>
              <a:rPr lang="it-IT" sz="1200" dirty="0" err="1">
                <a:solidFill>
                  <a:srgbClr val="FF0000"/>
                </a:solidFill>
              </a:rPr>
              <a:t>Shield</a:t>
            </a:r>
            <a:r>
              <a:rPr lang="it-IT" sz="1200" dirty="0">
                <a:solidFill>
                  <a:srgbClr val="FF0000"/>
                </a:solidFill>
              </a:rPr>
              <a:t> </a:t>
            </a:r>
            <a:r>
              <a:rPr lang="it-IT" sz="1200" dirty="0" err="1">
                <a:solidFill>
                  <a:srgbClr val="FF0000"/>
                </a:solidFill>
              </a:rPr>
              <a:t>Effect</a:t>
            </a:r>
            <a:endParaRPr lang="it-IT" sz="1200" dirty="0">
              <a:solidFill>
                <a:srgbClr val="FF0000"/>
              </a:solidFill>
            </a:endParaRPr>
          </a:p>
        </p:txBody>
      </p:sp>
      <p:grpSp>
        <p:nvGrpSpPr>
          <p:cNvPr id="32" name="Gruppo 31"/>
          <p:cNvGrpSpPr/>
          <p:nvPr/>
        </p:nvGrpSpPr>
        <p:grpSpPr>
          <a:xfrm>
            <a:off x="6908465" y="2150540"/>
            <a:ext cx="822991" cy="630433"/>
            <a:chOff x="6908465" y="2150540"/>
            <a:chExt cx="822991" cy="630433"/>
          </a:xfrm>
        </p:grpSpPr>
        <p:cxnSp>
          <p:nvCxnSpPr>
            <p:cNvPr id="27" name="Connettore 2 26"/>
            <p:cNvCxnSpPr/>
            <p:nvPr/>
          </p:nvCxnSpPr>
          <p:spPr>
            <a:xfrm>
              <a:off x="6908465" y="2419666"/>
              <a:ext cx="187499" cy="36130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Connettore 2 27"/>
            <p:cNvCxnSpPr/>
            <p:nvPr/>
          </p:nvCxnSpPr>
          <p:spPr>
            <a:xfrm>
              <a:off x="7297134" y="2150540"/>
              <a:ext cx="43432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Connettore 2 29"/>
            <p:cNvCxnSpPr/>
            <p:nvPr/>
          </p:nvCxnSpPr>
          <p:spPr>
            <a:xfrm>
              <a:off x="7271182" y="2378419"/>
              <a:ext cx="356704" cy="30832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3468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dissolve">
                                      <p:cBhvr>
                                        <p:cTn id="11" dur="500"/>
                                        <p:tgtEl>
                                          <p:spTgt spid="19"/>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p:stCondLst>
                              <p:cond delay="3500"/>
                            </p:stCondLst>
                            <p:childTnLst>
                              <p:par>
                                <p:cTn id="21" presetID="9"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childTnLst>
                          </p:cTn>
                        </p:par>
                        <p:par>
                          <p:cTn id="24" fill="hold">
                            <p:stCondLst>
                              <p:cond delay="4000"/>
                            </p:stCondLst>
                            <p:childTnLst>
                              <p:par>
                                <p:cTn id="25" presetID="9"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par>
                          <p:cTn id="28" fill="hold">
                            <p:stCondLst>
                              <p:cond delay="4500"/>
                            </p:stCondLst>
                            <p:childTnLst>
                              <p:par>
                                <p:cTn id="29" presetID="9"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tgtEl>
                                          <p:spTgt spid="2"/>
                                        </p:tgtEl>
                                      </p:cBhvr>
                                    </p:animEffect>
                                  </p:childTnLst>
                                </p:cTn>
                              </p:par>
                            </p:childTnLst>
                          </p:cTn>
                        </p:par>
                        <p:par>
                          <p:cTn id="32" fill="hold">
                            <p:stCondLst>
                              <p:cond delay="5000"/>
                            </p:stCondLst>
                            <p:childTnLst>
                              <p:par>
                                <p:cTn id="33" presetID="9"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dissolve">
                                      <p:cBhvr>
                                        <p:cTn id="35" dur="500"/>
                                        <p:tgtEl>
                                          <p:spTgt spid="24"/>
                                        </p:tgtEl>
                                      </p:cBhvr>
                                    </p:animEffect>
                                  </p:childTnLst>
                                </p:cTn>
                              </p:par>
                            </p:childTnLst>
                          </p:cTn>
                        </p:par>
                        <p:par>
                          <p:cTn id="36" fill="hold">
                            <p:stCondLst>
                              <p:cond delay="5500"/>
                            </p:stCondLst>
                            <p:childTnLst>
                              <p:par>
                                <p:cTn id="37" presetID="18" presetClass="entr" presetSubtype="12"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strips(downLeft)">
                                      <p:cBhvr>
                                        <p:cTn id="39" dur="1000"/>
                                        <p:tgtEl>
                                          <p:spTgt spid="32"/>
                                        </p:tgtEl>
                                      </p:cBhvr>
                                    </p:animEffect>
                                  </p:childTnLst>
                                </p:cTn>
                              </p:par>
                            </p:childTnLst>
                          </p:cTn>
                        </p:par>
                        <p:par>
                          <p:cTn id="40" fill="hold">
                            <p:stCondLst>
                              <p:cond delay="6500"/>
                            </p:stCondLst>
                            <p:childTnLst>
                              <p:par>
                                <p:cTn id="41" presetID="9"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dissolve">
                                      <p:cBhvr>
                                        <p:cTn id="43" dur="500"/>
                                        <p:tgtEl>
                                          <p:spTgt spid="16"/>
                                        </p:tgtEl>
                                      </p:cBhvr>
                                    </p:animEffect>
                                  </p:childTnLst>
                                </p:cTn>
                              </p:par>
                            </p:childTnLst>
                          </p:cTn>
                        </p:par>
                        <p:par>
                          <p:cTn id="44" fill="hold">
                            <p:stCondLst>
                              <p:cond delay="7000"/>
                            </p:stCondLst>
                            <p:childTnLst>
                              <p:par>
                                <p:cTn id="45" presetID="9" presetClass="entr" presetSubtype="0"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dissolv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2">
            <a:extLst>
              <a:ext uri="{FF2B5EF4-FFF2-40B4-BE49-F238E27FC236}">
                <a16:creationId xmlns:a16="http://schemas.microsoft.com/office/drawing/2014/main" id="{FBF2B38D-48D9-B4A5-035D-52302CD78976}"/>
              </a:ext>
            </a:extLst>
          </p:cNvPr>
          <p:cNvSpPr txBox="1">
            <a:spLocks noChangeArrowheads="1"/>
          </p:cNvSpPr>
          <p:nvPr/>
        </p:nvSpPr>
        <p:spPr bwMode="auto">
          <a:xfrm>
            <a:off x="547688" y="439738"/>
            <a:ext cx="8023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altLang="it-IT" sz="2800">
                <a:solidFill>
                  <a:srgbClr val="77FF4D"/>
                </a:solidFill>
              </a:rPr>
              <a:t>Fluorangiografia di un fondo sano</a:t>
            </a:r>
          </a:p>
        </p:txBody>
      </p:sp>
      <p:pic>
        <p:nvPicPr>
          <p:cNvPr id="63490" name="Picture 3" descr="foto01 copia">
            <a:extLst>
              <a:ext uri="{FF2B5EF4-FFF2-40B4-BE49-F238E27FC236}">
                <a16:creationId xmlns:a16="http://schemas.microsoft.com/office/drawing/2014/main" id="{6CEBB945-7709-9CC0-7CCA-2F9C11BF6D16}"/>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1606550" y="1274763"/>
            <a:ext cx="6027738" cy="44672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6084" name="Picture 4" descr="Snodfovea">
            <a:extLst>
              <a:ext uri="{FF2B5EF4-FFF2-40B4-BE49-F238E27FC236}">
                <a16:creationId xmlns:a16="http://schemas.microsoft.com/office/drawing/2014/main" id="{20A3578E-C4A3-516B-6423-2DD0072DF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125" y="1755775"/>
            <a:ext cx="36195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p:cTn id="7" dur="2000" fill="hold"/>
                                        <p:tgtEl>
                                          <p:spTgt spid="46084"/>
                                        </p:tgtEl>
                                        <p:attrNameLst>
                                          <p:attrName>ppt_w</p:attrName>
                                        </p:attrNameLst>
                                      </p:cBhvr>
                                      <p:tavLst>
                                        <p:tav tm="0">
                                          <p:val>
                                            <p:fltVal val="0"/>
                                          </p:val>
                                        </p:tav>
                                        <p:tav tm="100000">
                                          <p:val>
                                            <p:strVal val="#ppt_w"/>
                                          </p:val>
                                        </p:tav>
                                      </p:tavLst>
                                    </p:anim>
                                    <p:anim calcmode="lin" valueType="num">
                                      <p:cBhvr>
                                        <p:cTn id="8" dur="2000" fill="hold"/>
                                        <p:tgtEl>
                                          <p:spTgt spid="46084"/>
                                        </p:tgtEl>
                                        <p:attrNameLst>
                                          <p:attrName>ppt_h</p:attrName>
                                        </p:attrNameLst>
                                      </p:cBhvr>
                                      <p:tavLst>
                                        <p:tav tm="0">
                                          <p:val>
                                            <p:fltVal val="0"/>
                                          </p:val>
                                        </p:tav>
                                        <p:tav tm="100000">
                                          <p:val>
                                            <p:strVal val="#ppt_h"/>
                                          </p:val>
                                        </p:tav>
                                      </p:tavLst>
                                    </p:anim>
                                    <p:animEffect transition="in" filter="fade">
                                      <p:cBhvr>
                                        <p:cTn id="9" dur="2000"/>
                                        <p:tgtEl>
                                          <p:spTgt spid="4608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nodeType="clickEffect">
                                  <p:stCondLst>
                                    <p:cond delay="0"/>
                                  </p:stCondLst>
                                  <p:childTnLst>
                                    <p:anim calcmode="lin" valueType="num">
                                      <p:cBhvr>
                                        <p:cTn id="13" dur="3000"/>
                                        <p:tgtEl>
                                          <p:spTgt spid="46084"/>
                                        </p:tgtEl>
                                        <p:attrNameLst>
                                          <p:attrName>ppt_w</p:attrName>
                                        </p:attrNameLst>
                                      </p:cBhvr>
                                      <p:tavLst>
                                        <p:tav tm="0">
                                          <p:val>
                                            <p:strVal val="ppt_w"/>
                                          </p:val>
                                        </p:tav>
                                        <p:tav tm="100000">
                                          <p:val>
                                            <p:fltVal val="0"/>
                                          </p:val>
                                        </p:tav>
                                      </p:tavLst>
                                    </p:anim>
                                    <p:anim calcmode="lin" valueType="num">
                                      <p:cBhvr>
                                        <p:cTn id="14" dur="3000"/>
                                        <p:tgtEl>
                                          <p:spTgt spid="46084"/>
                                        </p:tgtEl>
                                        <p:attrNameLst>
                                          <p:attrName>ppt_h</p:attrName>
                                        </p:attrNameLst>
                                      </p:cBhvr>
                                      <p:tavLst>
                                        <p:tav tm="0">
                                          <p:val>
                                            <p:strVal val="ppt_h"/>
                                          </p:val>
                                        </p:tav>
                                        <p:tav tm="100000">
                                          <p:val>
                                            <p:fltVal val="0"/>
                                          </p:val>
                                        </p:tav>
                                      </p:tavLst>
                                    </p:anim>
                                    <p:animEffect transition="out" filter="fade">
                                      <p:cBhvr>
                                        <p:cTn id="15" dur="3000"/>
                                        <p:tgtEl>
                                          <p:spTgt spid="46084"/>
                                        </p:tgtEl>
                                      </p:cBhvr>
                                    </p:animEffect>
                                    <p:set>
                                      <p:cBhvr>
                                        <p:cTn id="16" dur="1" fill="hold">
                                          <p:stCondLst>
                                            <p:cond delay="2999"/>
                                          </p:stCondLst>
                                        </p:cTn>
                                        <p:tgtEl>
                                          <p:spTgt spid="460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2">
            <a:extLst>
              <a:ext uri="{FF2B5EF4-FFF2-40B4-BE49-F238E27FC236}">
                <a16:creationId xmlns:a16="http://schemas.microsoft.com/office/drawing/2014/main" id="{2A0E1CC0-748A-0B74-DEE8-ED9DC390B8BF}"/>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l="21043" t="1666" r="6407"/>
          <a:stretch>
            <a:fillRect/>
          </a:stretch>
        </p:blipFill>
        <p:spPr bwMode="auto">
          <a:xfrm>
            <a:off x="1773238" y="1266825"/>
            <a:ext cx="5686425" cy="499268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0611" name="Rectangle 3">
            <a:extLst>
              <a:ext uri="{FF2B5EF4-FFF2-40B4-BE49-F238E27FC236}">
                <a16:creationId xmlns:a16="http://schemas.microsoft.com/office/drawing/2014/main" id="{81BD5073-D489-2B3D-FB95-FDE7C19CD9BE}"/>
              </a:ext>
            </a:extLst>
          </p:cNvPr>
          <p:cNvSpPr>
            <a:spLocks noChangeArrowheads="1"/>
          </p:cNvSpPr>
          <p:nvPr/>
        </p:nvSpPr>
        <p:spPr bwMode="auto">
          <a:xfrm>
            <a:off x="0" y="128588"/>
            <a:ext cx="9144000" cy="946150"/>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800">
                <a:solidFill>
                  <a:srgbClr val="77FF4D"/>
                </a:solidFill>
                <a:effectLst>
                  <a:outerShdw blurRad="38100" dist="38100" dir="2700000" algn="tl">
                    <a:srgbClr val="FFFFFF"/>
                  </a:outerShdw>
                </a:effectLst>
                <a:latin typeface="Comic Sans MS" panose="030F0902030302020204" pitchFamily="66" charset="0"/>
              </a:rPr>
              <a:t>Fluorangiografia di retinopatia diabetica non proliferante con microaneurismi</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Text Box 2">
            <a:extLst>
              <a:ext uri="{FF2B5EF4-FFF2-40B4-BE49-F238E27FC236}">
                <a16:creationId xmlns:a16="http://schemas.microsoft.com/office/drawing/2014/main" id="{4D886423-0D4D-37D6-77E5-75572C3CAD98}"/>
              </a:ext>
            </a:extLst>
          </p:cNvPr>
          <p:cNvSpPr txBox="1">
            <a:spLocks noChangeArrowheads="1"/>
          </p:cNvSpPr>
          <p:nvPr/>
        </p:nvSpPr>
        <p:spPr bwMode="auto">
          <a:xfrm>
            <a:off x="1144588" y="609600"/>
            <a:ext cx="7077075" cy="917575"/>
          </a:xfrm>
          <a:prstGeom prst="rect">
            <a:avLst/>
          </a:prstGeom>
          <a:noFill/>
          <a:ln w="9525">
            <a:noFill/>
            <a:round/>
            <a:headEnd/>
            <a:tailEnd/>
          </a:ln>
          <a:effec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buClr>
                <a:srgbClr val="FFFF00"/>
              </a:buClr>
              <a:buSzPct val="100000"/>
              <a:buFont typeface="Arial" panose="020B0604020202020204" pitchFamily="34" charset="0"/>
              <a:buNone/>
            </a:pPr>
            <a:r>
              <a:rPr lang="en-GB" altLang="it-IT" sz="5400" b="1">
                <a:solidFill>
                  <a:srgbClr val="FFFF00"/>
                </a:solidFill>
                <a:effectLst>
                  <a:outerShdw blurRad="38100" dist="38100" dir="2700000" algn="tl">
                    <a:srgbClr val="FFFFFF"/>
                  </a:outerShdw>
                </a:effectLst>
                <a:ea typeface="Arial Unicode MS" panose="020B0604020202020204" pitchFamily="34" charset="-128"/>
              </a:rPr>
              <a:t>Retinopatia diabetica</a:t>
            </a:r>
          </a:p>
        </p:txBody>
      </p:sp>
      <p:sp>
        <p:nvSpPr>
          <p:cNvPr id="360451" name="Text Box 3">
            <a:extLst>
              <a:ext uri="{FF2B5EF4-FFF2-40B4-BE49-F238E27FC236}">
                <a16:creationId xmlns:a16="http://schemas.microsoft.com/office/drawing/2014/main" id="{19E42BCA-C74C-2558-F122-319169003A9C}"/>
              </a:ext>
            </a:extLst>
          </p:cNvPr>
          <p:cNvSpPr txBox="1">
            <a:spLocks noChangeArrowheads="1"/>
          </p:cNvSpPr>
          <p:nvPr/>
        </p:nvSpPr>
        <p:spPr bwMode="auto">
          <a:xfrm>
            <a:off x="1042988" y="1773238"/>
            <a:ext cx="4435475" cy="765175"/>
          </a:xfrm>
          <a:prstGeom prst="rect">
            <a:avLst/>
          </a:prstGeom>
          <a:noFill/>
          <a:ln w="9525">
            <a:noFill/>
            <a:round/>
            <a:headEnd/>
            <a:tailEnd/>
          </a:ln>
          <a:effec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buClr>
                <a:srgbClr val="FFFFFF"/>
              </a:buClr>
              <a:buSzPct val="100000"/>
              <a:buFont typeface="Arial" panose="020B0604020202020204" pitchFamily="34" charset="0"/>
              <a:buNone/>
            </a:pPr>
            <a:r>
              <a:rPr lang="en-GB" altLang="it-IT" sz="4400" b="1">
                <a:solidFill>
                  <a:srgbClr val="FFFFFF"/>
                </a:solidFill>
                <a:effectLst>
                  <a:outerShdw blurRad="38100" dist="38100" dir="2700000" algn="tl">
                    <a:srgbClr val="24213E"/>
                  </a:outerShdw>
                </a:effectLst>
                <a:ea typeface="Arial Unicode MS" panose="020B0604020202020204" pitchFamily="34" charset="-128"/>
              </a:rPr>
              <a:t>non proliferante</a:t>
            </a:r>
          </a:p>
        </p:txBody>
      </p:sp>
      <p:sp>
        <p:nvSpPr>
          <p:cNvPr id="67587" name="Text Box 4">
            <a:extLst>
              <a:ext uri="{FF2B5EF4-FFF2-40B4-BE49-F238E27FC236}">
                <a16:creationId xmlns:a16="http://schemas.microsoft.com/office/drawing/2014/main" id="{8E54834A-F4F6-613C-8AE1-09941285A78A}"/>
              </a:ext>
            </a:extLst>
          </p:cNvPr>
          <p:cNvSpPr txBox="1">
            <a:spLocks noChangeArrowheads="1"/>
          </p:cNvSpPr>
          <p:nvPr/>
        </p:nvSpPr>
        <p:spPr bwMode="auto">
          <a:xfrm>
            <a:off x="1042988" y="2565400"/>
            <a:ext cx="245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buClr>
                <a:srgbClr val="FFFFFF"/>
              </a:buClr>
              <a:buSzPct val="100000"/>
              <a:buFont typeface="Arial" panose="020B0604020202020204" pitchFamily="34" charset="0"/>
              <a:buNone/>
            </a:pPr>
            <a:r>
              <a:rPr lang="en-GB" altLang="it-IT" b="1">
                <a:solidFill>
                  <a:srgbClr val="99FF33"/>
                </a:solidFill>
                <a:ea typeface="Arial Unicode MS" panose="020B0604020202020204" pitchFamily="34" charset="-128"/>
              </a:rPr>
              <a:t>microaneurismi</a:t>
            </a:r>
          </a:p>
        </p:txBody>
      </p:sp>
      <p:pic>
        <p:nvPicPr>
          <p:cNvPr id="67588" name="Picture 2">
            <a:extLst>
              <a:ext uri="{FF2B5EF4-FFF2-40B4-BE49-F238E27FC236}">
                <a16:creationId xmlns:a16="http://schemas.microsoft.com/office/drawing/2014/main" id="{AA87FB3E-7EEB-11DE-A636-EF8A31AEB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2708275"/>
            <a:ext cx="344805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IMG0066">
            <a:extLst>
              <a:ext uri="{FF2B5EF4-FFF2-40B4-BE49-F238E27FC236}">
                <a16:creationId xmlns:a16="http://schemas.microsoft.com/office/drawing/2014/main" id="{5D874DC8-3219-3F36-F30F-8D292ACF412A}"/>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598488" y="2254250"/>
            <a:ext cx="4778375" cy="40703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72706" name="Picture 3" descr="ret5corretta3">
            <a:extLst>
              <a:ext uri="{FF2B5EF4-FFF2-40B4-BE49-F238E27FC236}">
                <a16:creationId xmlns:a16="http://schemas.microsoft.com/office/drawing/2014/main" id="{99279EB3-F7E7-3A6C-9248-924445C9D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825" y="503238"/>
            <a:ext cx="3209925"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380" name="Line 4">
            <a:extLst>
              <a:ext uri="{FF2B5EF4-FFF2-40B4-BE49-F238E27FC236}">
                <a16:creationId xmlns:a16="http://schemas.microsoft.com/office/drawing/2014/main" id="{79ED0EA6-E8DB-1A6B-3A08-DA8D0BE5365C}"/>
              </a:ext>
            </a:extLst>
          </p:cNvPr>
          <p:cNvSpPr>
            <a:spLocks noChangeShapeType="1"/>
          </p:cNvSpPr>
          <p:nvPr/>
        </p:nvSpPr>
        <p:spPr bwMode="auto">
          <a:xfrm flipH="1">
            <a:off x="3690938" y="2433638"/>
            <a:ext cx="2971800" cy="1600200"/>
          </a:xfrm>
          <a:prstGeom prst="line">
            <a:avLst/>
          </a:prstGeom>
          <a:noFill/>
          <a:ln w="952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13381" name="Text Box 5">
            <a:extLst>
              <a:ext uri="{FF2B5EF4-FFF2-40B4-BE49-F238E27FC236}">
                <a16:creationId xmlns:a16="http://schemas.microsoft.com/office/drawing/2014/main" id="{0AE45128-F011-3152-5410-4030565C3E9B}"/>
              </a:ext>
            </a:extLst>
          </p:cNvPr>
          <p:cNvSpPr txBox="1">
            <a:spLocks noChangeArrowheads="1"/>
          </p:cNvSpPr>
          <p:nvPr/>
        </p:nvSpPr>
        <p:spPr bwMode="auto">
          <a:xfrm>
            <a:off x="1422400" y="806450"/>
            <a:ext cx="3101975" cy="822325"/>
          </a:xfrm>
          <a:prstGeom prst="rect">
            <a:avLst/>
          </a:prstGeom>
          <a:noFill/>
          <a:ln w="9525">
            <a:noFill/>
            <a:miter lim="800000"/>
            <a:headEnd/>
            <a:tailEnd/>
          </a:ln>
          <a:effectLst/>
        </p:spPr>
        <p:txBody>
          <a:bodyPr wrap="none">
            <a:spAutoFit/>
          </a:bodyPr>
          <a:lstStyle/>
          <a:p>
            <a:pPr>
              <a:defRPr/>
            </a:pPr>
            <a:r>
              <a:rPr lang="it-IT" sz="2400">
                <a:solidFill>
                  <a:srgbClr val="77FF4D"/>
                </a:solidFill>
                <a:effectLst>
                  <a:outerShdw blurRad="38100" dist="38100" dir="2700000" algn="tl">
                    <a:srgbClr val="FFFFFF"/>
                  </a:outerShdw>
                </a:effectLst>
                <a:latin typeface="Comic Sans MS" pitchFamily="66" charset="0"/>
                <a:ea typeface="+mn-ea"/>
              </a:rPr>
              <a:t>Emorragie retiniche </a:t>
            </a:r>
          </a:p>
          <a:p>
            <a:pPr>
              <a:defRPr/>
            </a:pPr>
            <a:endParaRPr lang="it-IT" sz="2400">
              <a:solidFill>
                <a:srgbClr val="77FF4D"/>
              </a:solidFill>
              <a:effectLst>
                <a:outerShdw blurRad="38100" dist="38100" dir="2700000" algn="tl">
                  <a:srgbClr val="FFFFFF"/>
                </a:outerShdw>
              </a:effectLst>
              <a:latin typeface="Comic Sans MS" pitchFamily="66" charset="0"/>
              <a:ea typeface="+mn-ea"/>
            </a:endParaRPr>
          </a:p>
        </p:txBody>
      </p:sp>
      <p:sp>
        <p:nvSpPr>
          <p:cNvPr id="613382" name="Line 6">
            <a:extLst>
              <a:ext uri="{FF2B5EF4-FFF2-40B4-BE49-F238E27FC236}">
                <a16:creationId xmlns:a16="http://schemas.microsoft.com/office/drawing/2014/main" id="{626AD52C-CA48-CC63-E882-E0DB16FF7B34}"/>
              </a:ext>
            </a:extLst>
          </p:cNvPr>
          <p:cNvSpPr>
            <a:spLocks noChangeShapeType="1"/>
          </p:cNvSpPr>
          <p:nvPr/>
        </p:nvSpPr>
        <p:spPr bwMode="auto">
          <a:xfrm flipH="1">
            <a:off x="2709863" y="1828800"/>
            <a:ext cx="4148137" cy="1241425"/>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13383" name="Text Box 7">
            <a:extLst>
              <a:ext uri="{FF2B5EF4-FFF2-40B4-BE49-F238E27FC236}">
                <a16:creationId xmlns:a16="http://schemas.microsoft.com/office/drawing/2014/main" id="{CC71E1D9-D990-ED11-CC15-46880CEA39DA}"/>
              </a:ext>
            </a:extLst>
          </p:cNvPr>
          <p:cNvSpPr txBox="1">
            <a:spLocks noChangeArrowheads="1"/>
          </p:cNvSpPr>
          <p:nvPr/>
        </p:nvSpPr>
        <p:spPr bwMode="auto">
          <a:xfrm rot="540000">
            <a:off x="5959475" y="3068638"/>
            <a:ext cx="1922463" cy="3365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800">
                <a:solidFill>
                  <a:schemeClr val="bg1"/>
                </a:solidFill>
                <a:effectLst>
                  <a:outerShdw blurRad="38100" dist="38100" dir="2700000" algn="tl">
                    <a:srgbClr val="FFFFFF"/>
                  </a:outerShdw>
                </a:effectLst>
                <a:latin typeface="Comic Sans MS" panose="030F0902030302020204" pitchFamily="66" charset="0"/>
              </a:rPr>
              <a:t>Adattato da: </a:t>
            </a:r>
            <a:r>
              <a:rPr lang="ja-JP" altLang="it-IT" sz="800">
                <a:solidFill>
                  <a:schemeClr val="bg1"/>
                </a:solidFill>
                <a:effectLst>
                  <a:outerShdw blurRad="38100" dist="38100" dir="2700000" algn="tl">
                    <a:srgbClr val="FFFFFF"/>
                  </a:outerShdw>
                </a:effectLst>
                <a:latin typeface="Comic Sans MS" panose="030F0902030302020204" pitchFamily="66" charset="0"/>
              </a:rPr>
              <a:t>“</a:t>
            </a:r>
            <a:r>
              <a:rPr lang="it-IT" altLang="ja-JP" sz="800">
                <a:solidFill>
                  <a:schemeClr val="bg1"/>
                </a:solidFill>
                <a:effectLst>
                  <a:outerShdw blurRad="38100" dist="38100" dir="2700000" algn="tl">
                    <a:srgbClr val="FFFFFF"/>
                  </a:outerShdw>
                </a:effectLst>
                <a:latin typeface="Comic Sans MS" panose="030F0902030302020204" pitchFamily="66" charset="0"/>
              </a:rPr>
              <a:t>Retinopatia Diabetica</a:t>
            </a:r>
            <a:r>
              <a:rPr lang="ja-JP" altLang="it-IT" sz="800">
                <a:solidFill>
                  <a:schemeClr val="bg1"/>
                </a:solidFill>
                <a:effectLst>
                  <a:outerShdw blurRad="38100" dist="38100" dir="2700000" algn="tl">
                    <a:srgbClr val="FFFFFF"/>
                  </a:outerShdw>
                </a:effectLst>
                <a:latin typeface="Comic Sans MS" panose="030F0902030302020204" pitchFamily="66" charset="0"/>
              </a:rPr>
              <a:t>”</a:t>
            </a:r>
            <a:endParaRPr lang="it-IT" altLang="ja-JP" sz="800">
              <a:solidFill>
                <a:schemeClr val="bg1"/>
              </a:solidFill>
              <a:effectLst>
                <a:outerShdw blurRad="38100" dist="38100" dir="2700000" algn="tl">
                  <a:srgbClr val="FFFFFF"/>
                </a:outerShdw>
              </a:effectLst>
              <a:latin typeface="Comic Sans MS" panose="030F0902030302020204" pitchFamily="66" charset="0"/>
            </a:endParaRPr>
          </a:p>
          <a:p>
            <a:pPr eaLnBrk="1" hangingPunct="1"/>
            <a:r>
              <a:rPr lang="it-IT" altLang="it-IT" sz="800">
                <a:solidFill>
                  <a:schemeClr val="bg1"/>
                </a:solidFill>
                <a:effectLst>
                  <a:outerShdw blurRad="38100" dist="38100" dir="2700000" algn="tl">
                    <a:srgbClr val="FFFFFF"/>
                  </a:outerShdw>
                </a:effectLst>
                <a:latin typeface="Comic Sans MS" panose="030F0902030302020204" pitchFamily="66" charset="0"/>
              </a:rPr>
              <a:t>Del Prof. B. Lumbroso</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13382"/>
                                        </p:tgtEl>
                                        <p:attrNameLst>
                                          <p:attrName>style.visibility</p:attrName>
                                        </p:attrNameLst>
                                      </p:cBhvr>
                                      <p:to>
                                        <p:strVal val="visible"/>
                                      </p:to>
                                    </p:set>
                                    <p:animEffect transition="in" filter="wipe(right)">
                                      <p:cBhvr>
                                        <p:cTn id="7" dur="500"/>
                                        <p:tgtEl>
                                          <p:spTgt spid="613382"/>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613380"/>
                                        </p:tgtEl>
                                        <p:attrNameLst>
                                          <p:attrName>style.visibility</p:attrName>
                                        </p:attrNameLst>
                                      </p:cBhvr>
                                      <p:to>
                                        <p:strVal val="visible"/>
                                      </p:to>
                                    </p:set>
                                    <p:animEffect transition="in" filter="wipe(right)">
                                      <p:cBhvr>
                                        <p:cTn id="11" dur="500"/>
                                        <p:tgtEl>
                                          <p:spTgt spid="613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Text Box 2">
            <a:extLst>
              <a:ext uri="{FF2B5EF4-FFF2-40B4-BE49-F238E27FC236}">
                <a16:creationId xmlns:a16="http://schemas.microsoft.com/office/drawing/2014/main" id="{4D886423-0D4D-37D6-77E5-75572C3CAD98}"/>
              </a:ext>
            </a:extLst>
          </p:cNvPr>
          <p:cNvSpPr txBox="1">
            <a:spLocks noChangeArrowheads="1"/>
          </p:cNvSpPr>
          <p:nvPr/>
        </p:nvSpPr>
        <p:spPr bwMode="auto">
          <a:xfrm>
            <a:off x="1144588" y="609600"/>
            <a:ext cx="7077075" cy="917575"/>
          </a:xfrm>
          <a:prstGeom prst="rect">
            <a:avLst/>
          </a:prstGeom>
          <a:noFill/>
          <a:ln w="9525">
            <a:noFill/>
            <a:round/>
            <a:headEnd/>
            <a:tailEnd/>
          </a:ln>
          <a:effec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buClr>
                <a:srgbClr val="FFFF00"/>
              </a:buClr>
              <a:buSzPct val="100000"/>
              <a:buFont typeface="Arial" panose="020B0604020202020204" pitchFamily="34" charset="0"/>
              <a:buNone/>
            </a:pPr>
            <a:r>
              <a:rPr lang="en-GB" altLang="it-IT" sz="5400" b="1">
                <a:solidFill>
                  <a:srgbClr val="FFFF00"/>
                </a:solidFill>
                <a:effectLst>
                  <a:outerShdw blurRad="38100" dist="38100" dir="2700000" algn="tl">
                    <a:srgbClr val="FFFFFF"/>
                  </a:outerShdw>
                </a:effectLst>
                <a:ea typeface="Arial Unicode MS" panose="020B0604020202020204" pitchFamily="34" charset="-128"/>
              </a:rPr>
              <a:t>Retinopatia diabetica</a:t>
            </a:r>
          </a:p>
        </p:txBody>
      </p:sp>
      <p:sp>
        <p:nvSpPr>
          <p:cNvPr id="360451" name="Text Box 3">
            <a:extLst>
              <a:ext uri="{FF2B5EF4-FFF2-40B4-BE49-F238E27FC236}">
                <a16:creationId xmlns:a16="http://schemas.microsoft.com/office/drawing/2014/main" id="{19E42BCA-C74C-2558-F122-319169003A9C}"/>
              </a:ext>
            </a:extLst>
          </p:cNvPr>
          <p:cNvSpPr txBox="1">
            <a:spLocks noChangeArrowheads="1"/>
          </p:cNvSpPr>
          <p:nvPr/>
        </p:nvSpPr>
        <p:spPr bwMode="auto">
          <a:xfrm>
            <a:off x="1042988" y="1773238"/>
            <a:ext cx="3286775" cy="771623"/>
          </a:xfrm>
          <a:prstGeom prst="rect">
            <a:avLst/>
          </a:prstGeom>
          <a:noFill/>
          <a:ln w="9525">
            <a:noFill/>
            <a:round/>
            <a:headEnd/>
            <a:tailEnd/>
          </a:ln>
          <a:effec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buClr>
                <a:srgbClr val="FFFFFF"/>
              </a:buClr>
              <a:buSzPct val="100000"/>
              <a:buFont typeface="Arial" panose="020B0604020202020204" pitchFamily="34" charset="0"/>
              <a:buNone/>
            </a:pPr>
            <a:r>
              <a:rPr lang="en-GB" altLang="it-IT" sz="4400" b="1" dirty="0" err="1">
                <a:solidFill>
                  <a:srgbClr val="FFFFFF"/>
                </a:solidFill>
                <a:effectLst>
                  <a:outerShdw blurRad="38100" dist="38100" dir="2700000" algn="tl">
                    <a:srgbClr val="24213E"/>
                  </a:outerShdw>
                </a:effectLst>
                <a:ea typeface="Arial Unicode MS" panose="020B0604020202020204" pitchFamily="34" charset="-128"/>
              </a:rPr>
              <a:t>proliferante</a:t>
            </a:r>
            <a:endParaRPr lang="en-GB" altLang="it-IT" sz="4400" b="1" dirty="0">
              <a:solidFill>
                <a:srgbClr val="FFFFFF"/>
              </a:solidFill>
              <a:effectLst>
                <a:outerShdw blurRad="38100" dist="38100" dir="2700000" algn="tl">
                  <a:srgbClr val="24213E"/>
                </a:outerShdw>
              </a:effectLst>
              <a:ea typeface="Arial Unicode MS" panose="020B0604020202020204" pitchFamily="34" charset="-128"/>
            </a:endParaRPr>
          </a:p>
        </p:txBody>
      </p:sp>
      <p:sp>
        <p:nvSpPr>
          <p:cNvPr id="67587" name="Text Box 4">
            <a:extLst>
              <a:ext uri="{FF2B5EF4-FFF2-40B4-BE49-F238E27FC236}">
                <a16:creationId xmlns:a16="http://schemas.microsoft.com/office/drawing/2014/main" id="{8E54834A-F4F6-613C-8AE1-09941285A78A}"/>
              </a:ext>
            </a:extLst>
          </p:cNvPr>
          <p:cNvSpPr txBox="1">
            <a:spLocks noChangeArrowheads="1"/>
          </p:cNvSpPr>
          <p:nvPr/>
        </p:nvSpPr>
        <p:spPr bwMode="auto">
          <a:xfrm>
            <a:off x="1042988" y="2565400"/>
            <a:ext cx="1543926"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buClr>
                <a:srgbClr val="FFFFFF"/>
              </a:buClr>
              <a:buSzPct val="100000"/>
              <a:buFont typeface="Arial" panose="020B0604020202020204" pitchFamily="34" charset="0"/>
              <a:buNone/>
            </a:pPr>
            <a:r>
              <a:rPr lang="en-GB" altLang="it-IT" b="1" dirty="0">
                <a:solidFill>
                  <a:srgbClr val="99FF33"/>
                </a:solidFill>
                <a:ea typeface="Arial Unicode MS" panose="020B0604020202020204" pitchFamily="34" charset="-128"/>
              </a:rPr>
              <a:t>NEOVASI</a:t>
            </a:r>
          </a:p>
        </p:txBody>
      </p:sp>
      <p:pic>
        <p:nvPicPr>
          <p:cNvPr id="2" name="Immagine 1">
            <a:extLst>
              <a:ext uri="{FF2B5EF4-FFF2-40B4-BE49-F238E27FC236}">
                <a16:creationId xmlns:a16="http://schemas.microsoft.com/office/drawing/2014/main" id="{002E51AD-2366-A608-1C66-A1CCA4287E89}"/>
              </a:ext>
            </a:extLst>
          </p:cNvPr>
          <p:cNvPicPr>
            <a:picLocks noChangeAspect="1"/>
          </p:cNvPicPr>
          <p:nvPr/>
        </p:nvPicPr>
        <p:blipFill>
          <a:blip r:embed="rId3"/>
          <a:stretch>
            <a:fillRect/>
          </a:stretch>
        </p:blipFill>
        <p:spPr>
          <a:xfrm>
            <a:off x="2987824" y="2790924"/>
            <a:ext cx="4865406" cy="3649055"/>
          </a:xfrm>
          <a:prstGeom prst="rect">
            <a:avLst/>
          </a:prstGeom>
        </p:spPr>
      </p:pic>
    </p:spTree>
    <p:extLst>
      <p:ext uri="{BB962C8B-B14F-4D97-AF65-F5344CB8AC3E}">
        <p14:creationId xmlns:p14="http://schemas.microsoft.com/office/powerpoint/2010/main" val="380165026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60" name="Text Box 8">
            <a:extLst>
              <a:ext uri="{FF2B5EF4-FFF2-40B4-BE49-F238E27FC236}">
                <a16:creationId xmlns:a16="http://schemas.microsoft.com/office/drawing/2014/main" id="{4D7D4EB4-F551-4951-BB82-3D3B26A8B128}"/>
              </a:ext>
            </a:extLst>
          </p:cNvPr>
          <p:cNvSpPr txBox="1">
            <a:spLocks noChangeArrowheads="1"/>
          </p:cNvSpPr>
          <p:nvPr/>
        </p:nvSpPr>
        <p:spPr bwMode="auto">
          <a:xfrm>
            <a:off x="227013" y="6516688"/>
            <a:ext cx="2781300" cy="225425"/>
          </a:xfrm>
          <a:prstGeom prst="rect">
            <a:avLst/>
          </a:prstGeom>
          <a:noFill/>
          <a:ln w="9525">
            <a:noFill/>
            <a:miter lim="800000"/>
            <a:headEnd/>
            <a:tailEnd/>
          </a:ln>
          <a:effectLst/>
        </p:spPr>
        <p:txBody>
          <a:bodyPr wrap="none" lIns="36000" tIns="36000" rIns="36000" bIns="3600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GB" altLang="it-IT" sz="1000">
                <a:solidFill>
                  <a:schemeClr val="bg1"/>
                </a:solidFill>
                <a:effectLst>
                  <a:outerShdw blurRad="38100" dist="38100" dir="2700000" algn="tl">
                    <a:srgbClr val="FFFFFF"/>
                  </a:outerShdw>
                </a:effectLst>
                <a:latin typeface="Comic Sans MS" panose="030F0902030302020204" pitchFamily="66" charset="0"/>
              </a:rPr>
              <a:t>Adapted from Bandello F., L’Oculista Italiano </a:t>
            </a:r>
            <a:endParaRPr lang="en-AU" altLang="it-IT" sz="1000">
              <a:solidFill>
                <a:schemeClr val="bg1"/>
              </a:solidFill>
              <a:effectLst>
                <a:outerShdw blurRad="38100" dist="38100" dir="2700000" algn="tl">
                  <a:srgbClr val="FFFFFF"/>
                </a:outerShdw>
              </a:effectLst>
              <a:latin typeface="Comic Sans MS" panose="030F0902030302020204" pitchFamily="66" charset="0"/>
            </a:endParaRPr>
          </a:p>
        </p:txBody>
      </p:sp>
      <p:pic>
        <p:nvPicPr>
          <p:cNvPr id="1026" name="Picture 2" descr="The Four Stages of Diabetic Retinopathy - Modern Optometry">
            <a:extLst>
              <a:ext uri="{FF2B5EF4-FFF2-40B4-BE49-F238E27FC236}">
                <a16:creationId xmlns:a16="http://schemas.microsoft.com/office/drawing/2014/main" id="{B31706E4-7FF7-24AF-0371-58FD224F4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25" y="0"/>
            <a:ext cx="62531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8215A753-F3B5-67A9-E074-9BE958ADE615}"/>
              </a:ext>
            </a:extLst>
          </p:cNvPr>
          <p:cNvSpPr>
            <a:spLocks noGrp="1" noChangeArrowheads="1"/>
          </p:cNvSpPr>
          <p:nvPr>
            <p:ph type="title" idx="4294967295"/>
          </p:nvPr>
        </p:nvSpPr>
        <p:spPr>
          <a:xfrm>
            <a:off x="0" y="-26988"/>
            <a:ext cx="8226425" cy="1060451"/>
          </a:xfrm>
        </p:spPr>
        <p:txBody>
          <a:bodyPr lIns="0" tIns="0" rIns="0" bIns="0"/>
          <a:lstStyle/>
          <a:p>
            <a:pPr defTabSz="407988" eaLnBrk="1" hangingPunct="1">
              <a:lnSpc>
                <a:spcPct val="89000"/>
              </a:lnSpc>
              <a:buClr>
                <a:srgbClr val="FFFFFF"/>
              </a:buClr>
              <a:buSzPct val="45000"/>
              <a:buFont typeface="Wingdings" pitchFamily="2"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altLang="it-IT" dirty="0" err="1">
                <a:solidFill>
                  <a:srgbClr val="92D050"/>
                </a:solidFill>
                <a:latin typeface="Book Antiqua" panose="02040602050305030304" pitchFamily="18" charset="0"/>
                <a:ea typeface="ＭＳ Ｐゴシック" panose="020B0600070205080204" pitchFamily="34" charset="-128"/>
                <a:cs typeface="Arial" panose="020B0604020202020204" pitchFamily="34" charset="0"/>
              </a:rPr>
              <a:t>Trattamento</a:t>
            </a:r>
            <a:endParaRPr lang="en-GB" altLang="it-IT" dirty="0">
              <a:solidFill>
                <a:srgbClr val="92D050"/>
              </a:solidFill>
              <a:latin typeface="Book Antiqua" panose="02040602050305030304" pitchFamily="18" charset="0"/>
              <a:ea typeface="ＭＳ Ｐゴシック" panose="020B0600070205080204" pitchFamily="34" charset="-128"/>
              <a:cs typeface="Arial" panose="020B0604020202020204" pitchFamily="34" charset="0"/>
            </a:endParaRPr>
          </a:p>
        </p:txBody>
      </p:sp>
      <p:pic>
        <p:nvPicPr>
          <p:cNvPr id="121858" name="Picture 7" descr="Diabetes_40">
            <a:extLst>
              <a:ext uri="{FF2B5EF4-FFF2-40B4-BE49-F238E27FC236}">
                <a16:creationId xmlns:a16="http://schemas.microsoft.com/office/drawing/2014/main" id="{3C0B64F2-0C41-448E-FE8E-19A3049C7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557338"/>
            <a:ext cx="20986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25A419D2-111C-20F4-9F8A-8C8A24DC66AA}"/>
              </a:ext>
            </a:extLst>
          </p:cNvPr>
          <p:cNvSpPr txBox="1">
            <a:spLocks noChangeArrowheads="1"/>
          </p:cNvSpPr>
          <p:nvPr/>
        </p:nvSpPr>
        <p:spPr bwMode="auto">
          <a:xfrm>
            <a:off x="468313" y="115888"/>
            <a:ext cx="8228012" cy="1947862"/>
          </a:xfrm>
          <a:prstGeom prst="rect">
            <a:avLst/>
          </a:prstGeom>
          <a:noFill/>
          <a:ln w="9525">
            <a:noFill/>
            <a:miter lim="800000"/>
            <a:headEnd/>
            <a:tailEnd/>
          </a:ln>
        </p:spPr>
        <p:txBody>
          <a:bodyPr lIns="0" tIns="0" rIns="0" bIns="0" anchor="ctr"/>
          <a:lstStyle/>
          <a:p>
            <a:pPr defTabSz="449263">
              <a:lnSpc>
                <a:spcPct val="89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kern="0" dirty="0">
                <a:solidFill>
                  <a:srgbClr val="FF6633"/>
                </a:solidFill>
                <a:latin typeface="Book Antiqua" pitchFamily="18" charset="0"/>
                <a:ea typeface="+mn-ea"/>
              </a:rPr>
              <a:t>FOTOCOAGULAZIONE LASER</a:t>
            </a:r>
          </a:p>
        </p:txBody>
      </p:sp>
      <p:pic>
        <p:nvPicPr>
          <p:cNvPr id="121860" name="Picture 2">
            <a:extLst>
              <a:ext uri="{FF2B5EF4-FFF2-40B4-BE49-F238E27FC236}">
                <a16:creationId xmlns:a16="http://schemas.microsoft.com/office/drawing/2014/main" id="{33DE3811-DB33-2F1C-3203-6C35647D8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448" t="11893" b="4996"/>
          <a:stretch>
            <a:fillRect/>
          </a:stretch>
        </p:blipFill>
        <p:spPr bwMode="auto">
          <a:xfrm>
            <a:off x="263525" y="2349500"/>
            <a:ext cx="2363788"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1861" name="Picture 2">
            <a:extLst>
              <a:ext uri="{FF2B5EF4-FFF2-40B4-BE49-F238E27FC236}">
                <a16:creationId xmlns:a16="http://schemas.microsoft.com/office/drawing/2014/main" id="{61814ABE-ADB6-5178-6AD7-756D0F6B3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736" t="11751" r="800" b="6126"/>
          <a:stretch>
            <a:fillRect/>
          </a:stretch>
        </p:blipFill>
        <p:spPr bwMode="auto">
          <a:xfrm>
            <a:off x="6473825" y="2349500"/>
            <a:ext cx="2417763"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1862" name="Rettangolo 6">
            <a:extLst>
              <a:ext uri="{FF2B5EF4-FFF2-40B4-BE49-F238E27FC236}">
                <a16:creationId xmlns:a16="http://schemas.microsoft.com/office/drawing/2014/main" id="{65CD5822-C6C9-7EF4-C191-E0625AD49ABB}"/>
              </a:ext>
            </a:extLst>
          </p:cNvPr>
          <p:cNvSpPr>
            <a:spLocks noChangeArrowheads="1"/>
          </p:cNvSpPr>
          <p:nvPr/>
        </p:nvSpPr>
        <p:spPr bwMode="auto">
          <a:xfrm>
            <a:off x="-757238" y="1341438"/>
            <a:ext cx="4572001"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1800" b="1"/>
              <a:t>to seal </a:t>
            </a:r>
          </a:p>
          <a:p>
            <a:pPr eaLnBrk="1" hangingPunct="1"/>
            <a:r>
              <a:rPr lang="en-US" altLang="it-IT" sz="1800" b="1"/>
              <a:t>leaking blood vessels </a:t>
            </a:r>
          </a:p>
          <a:p>
            <a:pPr eaLnBrk="1" hangingPunct="1"/>
            <a:r>
              <a:rPr lang="en-US" altLang="it-IT" sz="1800" b="1"/>
              <a:t>(focal laser)</a:t>
            </a:r>
            <a:endParaRPr lang="it-IT" altLang="it-IT" sz="1800"/>
          </a:p>
        </p:txBody>
      </p:sp>
      <p:sp>
        <p:nvSpPr>
          <p:cNvPr id="121863" name="Rettangolo 10">
            <a:extLst>
              <a:ext uri="{FF2B5EF4-FFF2-40B4-BE49-F238E27FC236}">
                <a16:creationId xmlns:a16="http://schemas.microsoft.com/office/drawing/2014/main" id="{75196264-FD72-71AE-128E-87982AF7C143}"/>
              </a:ext>
            </a:extLst>
          </p:cNvPr>
          <p:cNvSpPr>
            <a:spLocks noChangeArrowheads="1"/>
          </p:cNvSpPr>
          <p:nvPr/>
        </p:nvSpPr>
        <p:spPr bwMode="auto">
          <a:xfrm>
            <a:off x="6156325" y="1412875"/>
            <a:ext cx="30956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1800" b="1">
                <a:solidFill>
                  <a:srgbClr val="FFFFFF"/>
                </a:solidFill>
              </a:rPr>
              <a:t>Laser therapy to reduce </a:t>
            </a:r>
          </a:p>
          <a:p>
            <a:pPr eaLnBrk="1" hangingPunct="1"/>
            <a:r>
              <a:rPr lang="en-US" altLang="it-IT" sz="1800" b="1">
                <a:solidFill>
                  <a:srgbClr val="FFFFFF"/>
                </a:solidFill>
              </a:rPr>
              <a:t>retinal oxygen demand </a:t>
            </a:r>
          </a:p>
          <a:p>
            <a:pPr eaLnBrk="1" hangingPunct="1"/>
            <a:r>
              <a:rPr lang="en-US" altLang="it-IT" sz="1800" b="1">
                <a:solidFill>
                  <a:srgbClr val="FFFFFF"/>
                </a:solidFill>
              </a:rPr>
              <a:t>(scatter laser)</a:t>
            </a:r>
          </a:p>
        </p:txBody>
      </p:sp>
      <p:pic>
        <p:nvPicPr>
          <p:cNvPr id="121864" name="Picture 7" descr="focal laser">
            <a:extLst>
              <a:ext uri="{FF2B5EF4-FFF2-40B4-BE49-F238E27FC236}">
                <a16:creationId xmlns:a16="http://schemas.microsoft.com/office/drawing/2014/main" id="{4718FBD2-9AD8-AB60-1560-9892980581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5013325"/>
            <a:ext cx="1728788"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Picture 9" descr="panretinal">
            <a:extLst>
              <a:ext uri="{FF2B5EF4-FFF2-40B4-BE49-F238E27FC236}">
                <a16:creationId xmlns:a16="http://schemas.microsoft.com/office/drawing/2014/main" id="{8B637BD5-EA8D-0DC6-2AF8-36D6422E65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5500" y="5013325"/>
            <a:ext cx="173672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D8934A97-90B2-98AA-84CB-98B8D13C8643}"/>
              </a:ext>
            </a:extLst>
          </p:cNvPr>
          <p:cNvSpPr txBox="1">
            <a:spLocks noChangeArrowheads="1"/>
          </p:cNvSpPr>
          <p:nvPr/>
        </p:nvSpPr>
        <p:spPr bwMode="auto">
          <a:xfrm>
            <a:off x="1918924" y="548680"/>
            <a:ext cx="5353045" cy="1325620"/>
          </a:xfrm>
          <a:prstGeom prst="rect">
            <a:avLst/>
          </a:prstGeom>
          <a:noFill/>
          <a:ln w="9525">
            <a:noFill/>
            <a:round/>
            <a:headEnd/>
            <a:tailEnd/>
          </a:ln>
          <a:effec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00"/>
              </a:buClr>
              <a:buSzPct val="100000"/>
              <a:buFont typeface="Arial" panose="020B0604020202020204" pitchFamily="34" charset="0"/>
              <a:buNone/>
            </a:pPr>
            <a:r>
              <a:rPr lang="en-GB" altLang="it-IT" sz="4000" b="1" dirty="0">
                <a:effectLst>
                  <a:outerShdw blurRad="38100" dist="38100" dir="2700000" algn="tl">
                    <a:srgbClr val="FFFFFF"/>
                  </a:outerShdw>
                </a:effectLst>
                <a:latin typeface="Arial Black" panose="020B0604020202020204" pitchFamily="34" charset="0"/>
                <a:ea typeface="Arial Unicode MS" panose="020B0604020202020204" pitchFamily="34" charset="-128"/>
              </a:rPr>
              <a:t>VEDIAMO </a:t>
            </a:r>
          </a:p>
          <a:p>
            <a:pPr eaLnBrk="1" hangingPunct="1">
              <a:buClr>
                <a:srgbClr val="FFFF00"/>
              </a:buClr>
              <a:buSzPct val="100000"/>
              <a:buFont typeface="Arial" panose="020B0604020202020204" pitchFamily="34" charset="0"/>
              <a:buNone/>
            </a:pPr>
            <a:r>
              <a:rPr lang="en-GB" altLang="it-IT" sz="4000" b="1" dirty="0">
                <a:effectLst>
                  <a:outerShdw blurRad="38100" dist="38100" dir="2700000" algn="tl">
                    <a:srgbClr val="FFFFFF"/>
                  </a:outerShdw>
                </a:effectLst>
                <a:latin typeface="Arial Black" panose="020B0604020202020204" pitchFamily="34" charset="0"/>
                <a:ea typeface="Arial Unicode MS" panose="020B0604020202020204" pitchFamily="34" charset="-128"/>
              </a:rPr>
              <a:t>CON IL CERVELLO</a:t>
            </a:r>
          </a:p>
        </p:txBody>
      </p:sp>
      <p:pic>
        <p:nvPicPr>
          <p:cNvPr id="8" name="Immagine 7">
            <a:extLst>
              <a:ext uri="{FF2B5EF4-FFF2-40B4-BE49-F238E27FC236}">
                <a16:creationId xmlns:a16="http://schemas.microsoft.com/office/drawing/2014/main" id="{3F39F645-E75E-487E-1FB8-BD5D3955DCBD}"/>
              </a:ext>
            </a:extLst>
          </p:cNvPr>
          <p:cNvPicPr>
            <a:picLocks noChangeAspect="1"/>
          </p:cNvPicPr>
          <p:nvPr/>
        </p:nvPicPr>
        <p:blipFill>
          <a:blip r:embed="rId3"/>
          <a:stretch>
            <a:fillRect/>
          </a:stretch>
        </p:blipFill>
        <p:spPr>
          <a:xfrm>
            <a:off x="21752" y="1961456"/>
            <a:ext cx="9147390" cy="4896544"/>
          </a:xfrm>
          <a:prstGeom prst="rect">
            <a:avLst/>
          </a:prstGeom>
        </p:spPr>
      </p:pic>
    </p:spTree>
    <p:extLst>
      <p:ext uri="{BB962C8B-B14F-4D97-AF65-F5344CB8AC3E}">
        <p14:creationId xmlns:p14="http://schemas.microsoft.com/office/powerpoint/2010/main" val="1253110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ED5F469-AE7E-9728-BC6F-9E64DC5086FA}"/>
              </a:ext>
            </a:extLst>
          </p:cNvPr>
          <p:cNvPicPr>
            <a:picLocks noChangeAspect="1"/>
          </p:cNvPicPr>
          <p:nvPr/>
        </p:nvPicPr>
        <p:blipFill>
          <a:blip r:embed="rId2"/>
          <a:stretch>
            <a:fillRect/>
          </a:stretch>
        </p:blipFill>
        <p:spPr>
          <a:xfrm>
            <a:off x="685800" y="1196752"/>
            <a:ext cx="7772400" cy="4954905"/>
          </a:xfrm>
          <a:prstGeom prst="rect">
            <a:avLst/>
          </a:prstGeom>
        </p:spPr>
      </p:pic>
    </p:spTree>
    <p:extLst>
      <p:ext uri="{BB962C8B-B14F-4D97-AF65-F5344CB8AC3E}">
        <p14:creationId xmlns:p14="http://schemas.microsoft.com/office/powerpoint/2010/main" val="760532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Text Box 2">
            <a:extLst>
              <a:ext uri="{FF2B5EF4-FFF2-40B4-BE49-F238E27FC236}">
                <a16:creationId xmlns:a16="http://schemas.microsoft.com/office/drawing/2014/main" id="{51D08DFF-5E12-0E5D-7E00-3FBF57CEF0A2}"/>
              </a:ext>
            </a:extLst>
          </p:cNvPr>
          <p:cNvSpPr txBox="1">
            <a:spLocks noChangeArrowheads="1"/>
          </p:cNvSpPr>
          <p:nvPr/>
        </p:nvSpPr>
        <p:spPr bwMode="auto">
          <a:xfrm>
            <a:off x="-7938" y="134938"/>
            <a:ext cx="9144001" cy="519112"/>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800">
                <a:solidFill>
                  <a:srgbClr val="77FF4D"/>
                </a:solidFill>
                <a:effectLst>
                  <a:outerShdw blurRad="38100" dist="38100" dir="2700000" algn="tl">
                    <a:srgbClr val="FFFFFF"/>
                  </a:outerShdw>
                </a:effectLst>
                <a:latin typeface="Comic Sans MS" panose="030F0902030302020204" pitchFamily="66" charset="0"/>
              </a:rPr>
              <a:t>Fotocoagulazione laser panretinica</a:t>
            </a:r>
          </a:p>
        </p:txBody>
      </p:sp>
      <p:sp>
        <p:nvSpPr>
          <p:cNvPr id="126978" name="Rectangle 3">
            <a:extLst>
              <a:ext uri="{FF2B5EF4-FFF2-40B4-BE49-F238E27FC236}">
                <a16:creationId xmlns:a16="http://schemas.microsoft.com/office/drawing/2014/main" id="{F943AA0F-53EC-9250-93B3-ECBB5FF11565}"/>
              </a:ext>
            </a:extLst>
          </p:cNvPr>
          <p:cNvSpPr>
            <a:spLocks noChangeArrowheads="1"/>
          </p:cNvSpPr>
          <p:nvPr/>
        </p:nvSpPr>
        <p:spPr bwMode="auto">
          <a:xfrm>
            <a:off x="393700" y="871538"/>
            <a:ext cx="8445500" cy="5537200"/>
          </a:xfrm>
          <a:prstGeom prst="rect">
            <a:avLst/>
          </a:prstGeom>
          <a:solidFill>
            <a:schemeClr val="tx1"/>
          </a:solidFill>
          <a:ln w="9525">
            <a:solidFill>
              <a:srgbClr val="FFFF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endParaRPr lang="it-IT" altLang="it-IT" sz="1800"/>
          </a:p>
        </p:txBody>
      </p:sp>
      <p:pic>
        <p:nvPicPr>
          <p:cNvPr id="126979" name="Picture 4" descr="RD laser tratt1">
            <a:extLst>
              <a:ext uri="{FF2B5EF4-FFF2-40B4-BE49-F238E27FC236}">
                <a16:creationId xmlns:a16="http://schemas.microsoft.com/office/drawing/2014/main" id="{B79204D9-2779-BD06-2136-22CE0AADF190}"/>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t="1642" b="1889"/>
          <a:stretch>
            <a:fillRect/>
          </a:stretch>
        </p:blipFill>
        <p:spPr bwMode="auto">
          <a:xfrm>
            <a:off x="400050" y="885825"/>
            <a:ext cx="6897688"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5" descr="argon_laser">
            <a:extLst>
              <a:ext uri="{FF2B5EF4-FFF2-40B4-BE49-F238E27FC236}">
                <a16:creationId xmlns:a16="http://schemas.microsoft.com/office/drawing/2014/main" id="{9C86CBA5-26CF-5C69-F10C-8F4795FE9339}"/>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8717" t="2261" r="12741" b="22620"/>
          <a:stretch>
            <a:fillRect/>
          </a:stretch>
        </p:blipFill>
        <p:spPr bwMode="auto">
          <a:xfrm>
            <a:off x="7289800" y="928688"/>
            <a:ext cx="1487488"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CAE99384-CCD0-5A42-C878-720AC47884DE}"/>
              </a:ext>
            </a:extLst>
          </p:cNvPr>
          <p:cNvSpPr>
            <a:spLocks noGrp="1" noChangeArrowheads="1"/>
          </p:cNvSpPr>
          <p:nvPr>
            <p:ph type="title" idx="4294967295"/>
          </p:nvPr>
        </p:nvSpPr>
        <p:spPr>
          <a:xfrm>
            <a:off x="1116013" y="549275"/>
            <a:ext cx="6697662" cy="1143000"/>
          </a:xfrm>
        </p:spPr>
        <p:txBody>
          <a:bodyPr/>
          <a:lstStyle/>
          <a:p>
            <a:pPr eaLnBrk="1" hangingPunct="1"/>
            <a:r>
              <a:rPr lang="en-GB" altLang="it-IT" sz="3200" dirty="0" err="1">
                <a:solidFill>
                  <a:srgbClr val="92D050"/>
                </a:solidFill>
                <a:latin typeface="Arial" panose="020B0604020202020204" pitchFamily="34" charset="0"/>
                <a:ea typeface="ＭＳ Ｐゴシック" panose="020B0600070205080204" pitchFamily="34" charset="-128"/>
                <a:cs typeface="Arial" panose="020B0604020202020204" pitchFamily="34" charset="0"/>
              </a:rPr>
              <a:t>Panfotocoagulazione</a:t>
            </a:r>
            <a:r>
              <a:rPr lang="en-GB" altLang="it-IT" sz="3200" dirty="0">
                <a:solidFill>
                  <a:srgbClr val="92D050"/>
                </a:solidFill>
                <a:latin typeface="Arial" panose="020B0604020202020204" pitchFamily="34" charset="0"/>
                <a:ea typeface="ＭＳ Ｐゴシック" panose="020B0600070205080204" pitchFamily="34" charset="-128"/>
                <a:cs typeface="Arial" panose="020B0604020202020204" pitchFamily="34" charset="0"/>
              </a:rPr>
              <a:t> </a:t>
            </a:r>
            <a:br>
              <a:rPr lang="en-GB" altLang="it-IT" sz="3200" dirty="0">
                <a:solidFill>
                  <a:srgbClr val="92D050"/>
                </a:solidFill>
                <a:latin typeface="Arial" panose="020B0604020202020204" pitchFamily="34" charset="0"/>
                <a:ea typeface="ＭＳ Ｐゴシック" panose="020B0600070205080204" pitchFamily="34" charset="-128"/>
                <a:cs typeface="Arial" panose="020B0604020202020204" pitchFamily="34" charset="0"/>
              </a:rPr>
            </a:br>
            <a:r>
              <a:rPr lang="en-GB" altLang="it-IT" sz="3200" dirty="0">
                <a:solidFill>
                  <a:srgbClr val="92D050"/>
                </a:solidFill>
                <a:latin typeface="Arial" panose="020B0604020202020204" pitchFamily="34" charset="0"/>
                <a:ea typeface="ＭＳ Ｐゴシック" panose="020B0600070205080204" pitchFamily="34" charset="-128"/>
                <a:cs typeface="Arial" panose="020B0604020202020204" pitchFamily="34" charset="0"/>
              </a:rPr>
              <a:t>laser (PFC)</a:t>
            </a:r>
          </a:p>
        </p:txBody>
      </p:sp>
      <p:graphicFrame>
        <p:nvGraphicFramePr>
          <p:cNvPr id="123906" name="Object 3">
            <a:extLst>
              <a:ext uri="{FF2B5EF4-FFF2-40B4-BE49-F238E27FC236}">
                <a16:creationId xmlns:a16="http://schemas.microsoft.com/office/drawing/2014/main" id="{03E87981-5169-843A-236F-F3E027146CA2}"/>
              </a:ext>
            </a:extLst>
          </p:cNvPr>
          <p:cNvGraphicFramePr>
            <a:graphicFrameLocks noChangeAspect="1"/>
          </p:cNvGraphicFramePr>
          <p:nvPr/>
        </p:nvGraphicFramePr>
        <p:xfrm>
          <a:off x="6516688" y="260350"/>
          <a:ext cx="2312987" cy="1911350"/>
        </p:xfrm>
        <a:graphic>
          <a:graphicData uri="http://schemas.openxmlformats.org/presentationml/2006/ole">
            <mc:AlternateContent xmlns:mc="http://schemas.openxmlformats.org/markup-compatibility/2006">
              <mc:Choice xmlns:v="urn:schemas-microsoft-com:vml" Requires="v">
                <p:oleObj name="CorelPhotoPaint.Image.8" r:id="rId2" imgW="2159000" imgH="1784350" progId="CorelPhotoPaint.Image.8">
                  <p:embed/>
                </p:oleObj>
              </mc:Choice>
              <mc:Fallback>
                <p:oleObj name="CorelPhotoPaint.Image.8" r:id="rId2" imgW="2159000" imgH="1784350" progId="CorelPhotoPaint.Image.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260350"/>
                        <a:ext cx="2312987" cy="191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123907" name="Picture 2">
            <a:extLst>
              <a:ext uri="{FF2B5EF4-FFF2-40B4-BE49-F238E27FC236}">
                <a16:creationId xmlns:a16="http://schemas.microsoft.com/office/drawing/2014/main" id="{389A7CBC-6439-D8ED-FFFB-D7D6CFB12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60350"/>
            <a:ext cx="12573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3908" name="CasellaDiTesto 4">
            <a:extLst>
              <a:ext uri="{FF2B5EF4-FFF2-40B4-BE49-F238E27FC236}">
                <a16:creationId xmlns:a16="http://schemas.microsoft.com/office/drawing/2014/main" id="{34665936-9138-1C90-0DEC-15E7819B56EB}"/>
              </a:ext>
            </a:extLst>
          </p:cNvPr>
          <p:cNvSpPr txBox="1">
            <a:spLocks noChangeArrowheads="1"/>
          </p:cNvSpPr>
          <p:nvPr/>
        </p:nvSpPr>
        <p:spPr bwMode="auto">
          <a:xfrm>
            <a:off x="0" y="2636838"/>
            <a:ext cx="9144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800">
                <a:solidFill>
                  <a:srgbClr val="FFFFFF"/>
                </a:solidFill>
              </a:rPr>
              <a:t>La PFC deve essere eseguita:</a:t>
            </a:r>
          </a:p>
          <a:p>
            <a:pPr eaLnBrk="1" hangingPunct="1"/>
            <a:endParaRPr lang="it-IT" altLang="it-IT" sz="2800">
              <a:solidFill>
                <a:srgbClr val="FFFFFF"/>
              </a:solidFill>
            </a:endParaRPr>
          </a:p>
          <a:p>
            <a:pPr eaLnBrk="1" hangingPunct="1">
              <a:buFontTx/>
              <a:buChar char="-"/>
            </a:pPr>
            <a:r>
              <a:rPr lang="it-IT" altLang="it-IT" sz="2800">
                <a:solidFill>
                  <a:srgbClr val="FFFFFF"/>
                </a:solidFill>
              </a:rPr>
              <a:t>RD proliferante ad alto rischio con  neovascolarizzazioni  papillari o retiniche associate a emorragie preretiniche o vitreali</a:t>
            </a:r>
          </a:p>
          <a:p>
            <a:pPr eaLnBrk="1" hangingPunct="1">
              <a:buFontTx/>
              <a:buChar char="-"/>
            </a:pPr>
            <a:endParaRPr lang="it-IT" altLang="it-IT" sz="2800">
              <a:solidFill>
                <a:srgbClr val="FFFFFF"/>
              </a:solidFill>
            </a:endParaRPr>
          </a:p>
          <a:p>
            <a:pPr eaLnBrk="1" hangingPunct="1">
              <a:buFontTx/>
              <a:buChar char="-"/>
            </a:pPr>
            <a:r>
              <a:rPr lang="it-IT" altLang="it-IT" sz="2800">
                <a:solidFill>
                  <a:srgbClr val="FFFFFF"/>
                </a:solidFill>
              </a:rPr>
              <a:t>RD proliferante non al alto rischio, RD non proliferante grave se il monitoraggio non è garantito </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FD0558C-8416-5552-58F1-C9A6BD236FE1}"/>
              </a:ext>
            </a:extLst>
          </p:cNvPr>
          <p:cNvSpPr txBox="1"/>
          <p:nvPr/>
        </p:nvSpPr>
        <p:spPr>
          <a:xfrm>
            <a:off x="683568" y="1905506"/>
            <a:ext cx="8064896" cy="2062103"/>
          </a:xfrm>
          <a:prstGeom prst="rect">
            <a:avLst/>
          </a:prstGeom>
          <a:noFill/>
        </p:spPr>
        <p:txBody>
          <a:bodyPr wrap="square">
            <a:spAutoFit/>
          </a:bodyPr>
          <a:lstStyle/>
          <a:p>
            <a:pPr algn="l"/>
            <a:endParaRPr lang="it-IT" sz="3200" dirty="0">
              <a:solidFill>
                <a:srgbClr val="1CA563"/>
              </a:solidFill>
              <a:effectLst/>
              <a:latin typeface="ArialMT"/>
            </a:endParaRPr>
          </a:p>
          <a:p>
            <a:pPr marL="285750" indent="-285750" algn="l">
              <a:buFont typeface="Wingdings" pitchFamily="2" charset="2"/>
              <a:buChar char="Ø"/>
            </a:pPr>
            <a:r>
              <a:rPr lang="it-IT" sz="3200" dirty="0">
                <a:solidFill>
                  <a:srgbClr val="FFFFFF"/>
                </a:solidFill>
                <a:effectLst/>
                <a:latin typeface="FranklinGothic"/>
              </a:rPr>
              <a:t>farmaco in camera vitrea</a:t>
            </a:r>
            <a:endParaRPr lang="it-IT" sz="3200" dirty="0">
              <a:solidFill>
                <a:srgbClr val="1CA563"/>
              </a:solidFill>
              <a:effectLst/>
              <a:latin typeface="ArialMT"/>
            </a:endParaRPr>
          </a:p>
          <a:p>
            <a:pPr marL="285750" indent="-285750" algn="l">
              <a:buFont typeface="Wingdings" pitchFamily="2" charset="2"/>
              <a:buChar char="Ø"/>
            </a:pPr>
            <a:r>
              <a:rPr lang="it-IT" sz="3200" dirty="0" err="1">
                <a:solidFill>
                  <a:srgbClr val="FF0000"/>
                </a:solidFill>
                <a:effectLst/>
                <a:latin typeface="FranklinGothic"/>
              </a:rPr>
              <a:t>antiangiogenici</a:t>
            </a:r>
            <a:r>
              <a:rPr lang="it-IT" sz="3200" dirty="0">
                <a:solidFill>
                  <a:srgbClr val="FF0000"/>
                </a:solidFill>
                <a:effectLst/>
                <a:latin typeface="FranklinGothic"/>
              </a:rPr>
              <a:t> </a:t>
            </a:r>
          </a:p>
          <a:p>
            <a:pPr marL="285750" indent="-285750" algn="l">
              <a:buFont typeface="Wingdings" pitchFamily="2" charset="2"/>
              <a:buChar char="Ø"/>
            </a:pPr>
            <a:r>
              <a:rPr lang="it-IT" sz="3200" dirty="0">
                <a:solidFill>
                  <a:srgbClr val="FFFF00"/>
                </a:solidFill>
                <a:effectLst/>
                <a:latin typeface="FranklinGothic"/>
              </a:rPr>
              <a:t>corticosteroidi </a:t>
            </a:r>
            <a:endParaRPr lang="it-IT" sz="3200" dirty="0">
              <a:solidFill>
                <a:srgbClr val="FFFF00"/>
              </a:solidFill>
              <a:effectLst/>
              <a:latin typeface="ArialMT"/>
            </a:endParaRPr>
          </a:p>
        </p:txBody>
      </p:sp>
      <p:sp>
        <p:nvSpPr>
          <p:cNvPr id="6" name="CasellaDiTesto 5">
            <a:extLst>
              <a:ext uri="{FF2B5EF4-FFF2-40B4-BE49-F238E27FC236}">
                <a16:creationId xmlns:a16="http://schemas.microsoft.com/office/drawing/2014/main" id="{E0A3012F-49F3-3A4C-714D-AD1BA1A74BB4}"/>
              </a:ext>
            </a:extLst>
          </p:cNvPr>
          <p:cNvSpPr txBox="1"/>
          <p:nvPr/>
        </p:nvSpPr>
        <p:spPr>
          <a:xfrm>
            <a:off x="899592" y="548680"/>
            <a:ext cx="7416824" cy="1200329"/>
          </a:xfrm>
          <a:prstGeom prst="rect">
            <a:avLst/>
          </a:prstGeom>
          <a:noFill/>
        </p:spPr>
        <p:txBody>
          <a:bodyPr wrap="square" rtlCol="0">
            <a:spAutoFit/>
          </a:bodyPr>
          <a:lstStyle/>
          <a:p>
            <a:r>
              <a:rPr lang="it-IT" sz="3600" b="1" dirty="0"/>
              <a:t>TERAPIA INTRAVITREALE DI</a:t>
            </a:r>
          </a:p>
          <a:p>
            <a:r>
              <a:rPr lang="it-IT" sz="3600" b="1" dirty="0"/>
              <a:t>EDEMA MACULARE DIABETICO</a:t>
            </a:r>
          </a:p>
        </p:txBody>
      </p:sp>
    </p:spTree>
    <p:extLst>
      <p:ext uri="{BB962C8B-B14F-4D97-AF65-F5344CB8AC3E}">
        <p14:creationId xmlns:p14="http://schemas.microsoft.com/office/powerpoint/2010/main" val="3664658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6667997-5760-6A10-B7D8-F2AFA431D4F9}"/>
              </a:ext>
            </a:extLst>
          </p:cNvPr>
          <p:cNvSpPr txBox="1"/>
          <p:nvPr/>
        </p:nvSpPr>
        <p:spPr>
          <a:xfrm>
            <a:off x="738064" y="1736229"/>
            <a:ext cx="7866384" cy="1508105"/>
          </a:xfrm>
          <a:prstGeom prst="rect">
            <a:avLst/>
          </a:prstGeom>
          <a:noFill/>
        </p:spPr>
        <p:txBody>
          <a:bodyPr wrap="square">
            <a:spAutoFit/>
          </a:bodyPr>
          <a:lstStyle/>
          <a:p>
            <a:pPr algn="l"/>
            <a:r>
              <a:rPr lang="it-IT" sz="2000" dirty="0">
                <a:solidFill>
                  <a:srgbClr val="FFFFFF"/>
                </a:solidFill>
                <a:effectLst/>
                <a:latin typeface="FranklinGothic"/>
              </a:rPr>
              <a:t>Antagonisti VEGF (</a:t>
            </a:r>
            <a:r>
              <a:rPr lang="it-IT" sz="2000" dirty="0" err="1">
                <a:solidFill>
                  <a:srgbClr val="FFFFFF"/>
                </a:solidFill>
                <a:effectLst/>
                <a:latin typeface="FranklinGothic"/>
              </a:rPr>
              <a:t>vascular</a:t>
            </a:r>
            <a:r>
              <a:rPr lang="it-IT" sz="2000" dirty="0">
                <a:solidFill>
                  <a:srgbClr val="FFFFFF"/>
                </a:solidFill>
                <a:effectLst/>
                <a:latin typeface="FranklinGothic"/>
              </a:rPr>
              <a:t> </a:t>
            </a:r>
            <a:r>
              <a:rPr lang="it-IT" sz="2000" dirty="0" err="1">
                <a:solidFill>
                  <a:srgbClr val="FFFFFF"/>
                </a:solidFill>
                <a:effectLst/>
                <a:latin typeface="FranklinGothic"/>
              </a:rPr>
              <a:t>endothelial</a:t>
            </a:r>
            <a:r>
              <a:rPr lang="it-IT" sz="2000" dirty="0">
                <a:solidFill>
                  <a:srgbClr val="FFFFFF"/>
                </a:solidFill>
                <a:effectLst/>
                <a:latin typeface="FranklinGothic"/>
              </a:rPr>
              <a:t> </a:t>
            </a:r>
            <a:r>
              <a:rPr lang="it-IT" sz="2000" dirty="0" err="1">
                <a:solidFill>
                  <a:srgbClr val="FFFFFF"/>
                </a:solidFill>
                <a:effectLst/>
                <a:latin typeface="FranklinGothic"/>
              </a:rPr>
              <a:t>growth</a:t>
            </a:r>
            <a:r>
              <a:rPr lang="it-IT" sz="2000" dirty="0">
                <a:solidFill>
                  <a:srgbClr val="FFFFFF"/>
                </a:solidFill>
                <a:effectLst/>
                <a:latin typeface="FranklinGothic"/>
              </a:rPr>
              <a:t> </a:t>
            </a:r>
            <a:r>
              <a:rPr lang="it-IT" sz="2000" dirty="0" err="1">
                <a:solidFill>
                  <a:srgbClr val="FFFFFF"/>
                </a:solidFill>
                <a:effectLst/>
                <a:latin typeface="FranklinGothic"/>
              </a:rPr>
              <a:t>factor</a:t>
            </a:r>
            <a:r>
              <a:rPr lang="it-IT" sz="2000" dirty="0">
                <a:solidFill>
                  <a:srgbClr val="FFFFFF"/>
                </a:solidFill>
                <a:effectLst/>
                <a:latin typeface="FranklinGothic"/>
              </a:rPr>
              <a:t>) </a:t>
            </a:r>
            <a:endParaRPr lang="it-IT" dirty="0"/>
          </a:p>
          <a:p>
            <a:pPr algn="l">
              <a:buFont typeface="Arial" panose="020B0604020202020204" pitchFamily="34" charset="0"/>
              <a:buChar char="•"/>
            </a:pPr>
            <a:r>
              <a:rPr lang="it-IT" sz="1800" dirty="0">
                <a:solidFill>
                  <a:srgbClr val="1CA563"/>
                </a:solidFill>
                <a:effectLst/>
                <a:latin typeface="Wingdings" pitchFamily="2" charset="2"/>
              </a:rPr>
              <a:t>  </a:t>
            </a:r>
            <a:r>
              <a:rPr lang="it-IT" sz="1800" dirty="0">
                <a:solidFill>
                  <a:srgbClr val="FFFFFF"/>
                </a:solidFill>
                <a:effectLst/>
                <a:latin typeface="FranklinGothic"/>
              </a:rPr>
              <a:t>Si legano alla proteina e inibiscono il suo legame con il recettore</a:t>
            </a:r>
          </a:p>
          <a:p>
            <a:pPr algn="l">
              <a:buFont typeface="Arial" panose="020B0604020202020204" pitchFamily="34" charset="0"/>
              <a:buChar char="•"/>
            </a:pPr>
            <a:r>
              <a:rPr lang="it-IT" sz="1800" dirty="0">
                <a:solidFill>
                  <a:srgbClr val="1CA563"/>
                </a:solidFill>
                <a:effectLst/>
                <a:latin typeface="Wingdings" pitchFamily="2" charset="2"/>
              </a:rPr>
              <a:t>  </a:t>
            </a:r>
            <a:r>
              <a:rPr lang="it-IT" sz="1800" dirty="0">
                <a:solidFill>
                  <a:srgbClr val="FFFFFF"/>
                </a:solidFill>
                <a:effectLst/>
                <a:latin typeface="FranklinGothic"/>
              </a:rPr>
              <a:t>Numerosi </a:t>
            </a:r>
            <a:r>
              <a:rPr lang="it-IT" sz="1800" dirty="0" err="1">
                <a:solidFill>
                  <a:srgbClr val="FFFFFF"/>
                </a:solidFill>
                <a:effectLst/>
                <a:latin typeface="FranklinGothic"/>
              </a:rPr>
              <a:t>trails</a:t>
            </a:r>
            <a:r>
              <a:rPr lang="it-IT" sz="1800" dirty="0">
                <a:solidFill>
                  <a:srgbClr val="FFFFFF"/>
                </a:solidFill>
                <a:effectLst/>
                <a:latin typeface="FranklinGothic"/>
              </a:rPr>
              <a:t> clinici dimostrano la loro sicurezza ed efficacia </a:t>
            </a:r>
            <a:endParaRPr lang="it-IT" dirty="0">
              <a:effectLst/>
            </a:endParaRPr>
          </a:p>
          <a:p>
            <a:pPr algn="l">
              <a:buFont typeface="Arial" panose="020B0604020202020204" pitchFamily="34" charset="0"/>
              <a:buChar char="•"/>
            </a:pPr>
            <a:r>
              <a:rPr lang="it-IT" sz="1800" dirty="0">
                <a:solidFill>
                  <a:srgbClr val="1CA563"/>
                </a:solidFill>
                <a:effectLst/>
                <a:latin typeface="Wingdings" pitchFamily="2" charset="2"/>
              </a:rPr>
              <a:t>  </a:t>
            </a:r>
            <a:r>
              <a:rPr lang="it-IT" sz="1800" dirty="0">
                <a:solidFill>
                  <a:srgbClr val="FFFFFF"/>
                </a:solidFill>
                <a:effectLst/>
                <a:latin typeface="FranklinGothic"/>
              </a:rPr>
              <a:t>Complicanze locali poco frequenti: ipertono</a:t>
            </a:r>
          </a:p>
          <a:p>
            <a:r>
              <a:rPr lang="it-IT" sz="1800" dirty="0">
                <a:solidFill>
                  <a:srgbClr val="FFFFFF"/>
                </a:solidFill>
                <a:effectLst/>
                <a:latin typeface="FranklinGothic"/>
              </a:rPr>
              <a:t> </a:t>
            </a:r>
            <a:endParaRPr lang="it-IT" dirty="0">
              <a:effectLst/>
            </a:endParaRPr>
          </a:p>
        </p:txBody>
      </p:sp>
      <p:sp>
        <p:nvSpPr>
          <p:cNvPr id="4" name="CasellaDiTesto 3">
            <a:extLst>
              <a:ext uri="{FF2B5EF4-FFF2-40B4-BE49-F238E27FC236}">
                <a16:creationId xmlns:a16="http://schemas.microsoft.com/office/drawing/2014/main" id="{7EC418B4-A386-3214-B11B-A5D5EA1643D5}"/>
              </a:ext>
            </a:extLst>
          </p:cNvPr>
          <p:cNvSpPr txBox="1"/>
          <p:nvPr/>
        </p:nvSpPr>
        <p:spPr>
          <a:xfrm>
            <a:off x="1547664" y="548680"/>
            <a:ext cx="6768752" cy="1200329"/>
          </a:xfrm>
          <a:prstGeom prst="rect">
            <a:avLst/>
          </a:prstGeom>
          <a:noFill/>
        </p:spPr>
        <p:txBody>
          <a:bodyPr wrap="square" rtlCol="0">
            <a:spAutoFit/>
          </a:bodyPr>
          <a:lstStyle/>
          <a:p>
            <a:r>
              <a:rPr lang="it-IT" sz="3600" b="1" dirty="0"/>
              <a:t>TERAPIA INTRAVITREALE</a:t>
            </a:r>
          </a:p>
          <a:p>
            <a:r>
              <a:rPr lang="it-IT" sz="3600" b="1" dirty="0"/>
              <a:t>ANTI VEGF</a:t>
            </a:r>
          </a:p>
        </p:txBody>
      </p:sp>
      <p:pic>
        <p:nvPicPr>
          <p:cNvPr id="5" name="Immagine 4">
            <a:extLst>
              <a:ext uri="{FF2B5EF4-FFF2-40B4-BE49-F238E27FC236}">
                <a16:creationId xmlns:a16="http://schemas.microsoft.com/office/drawing/2014/main" id="{76FA5E54-AFA3-1A54-9D7A-B030E314568D}"/>
              </a:ext>
            </a:extLst>
          </p:cNvPr>
          <p:cNvPicPr>
            <a:picLocks noChangeAspect="1"/>
          </p:cNvPicPr>
          <p:nvPr/>
        </p:nvPicPr>
        <p:blipFill>
          <a:blip r:embed="rId2"/>
          <a:stretch>
            <a:fillRect/>
          </a:stretch>
        </p:blipFill>
        <p:spPr>
          <a:xfrm>
            <a:off x="2079510" y="3119265"/>
            <a:ext cx="4984980" cy="3738735"/>
          </a:xfrm>
          <a:prstGeom prst="rect">
            <a:avLst/>
          </a:prstGeom>
        </p:spPr>
      </p:pic>
    </p:spTree>
    <p:extLst>
      <p:ext uri="{BB962C8B-B14F-4D97-AF65-F5344CB8AC3E}">
        <p14:creationId xmlns:p14="http://schemas.microsoft.com/office/powerpoint/2010/main" val="2185398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6667997-5760-6A10-B7D8-F2AFA431D4F9}"/>
              </a:ext>
            </a:extLst>
          </p:cNvPr>
          <p:cNvSpPr txBox="1"/>
          <p:nvPr/>
        </p:nvSpPr>
        <p:spPr>
          <a:xfrm>
            <a:off x="638808" y="2276872"/>
            <a:ext cx="7866384" cy="3170099"/>
          </a:xfrm>
          <a:prstGeom prst="rect">
            <a:avLst/>
          </a:prstGeom>
          <a:noFill/>
        </p:spPr>
        <p:txBody>
          <a:bodyPr wrap="square">
            <a:spAutoFit/>
          </a:bodyPr>
          <a:lstStyle/>
          <a:p>
            <a:r>
              <a:rPr lang="it-IT" sz="4000" dirty="0">
                <a:solidFill>
                  <a:srgbClr val="FFFFFF"/>
                </a:solidFill>
                <a:effectLst/>
                <a:latin typeface="FranklinGothic"/>
              </a:rPr>
              <a:t>BEVACIZUMAB</a:t>
            </a:r>
          </a:p>
          <a:p>
            <a:r>
              <a:rPr lang="it-IT" sz="4000" dirty="0">
                <a:solidFill>
                  <a:srgbClr val="FFFFFF"/>
                </a:solidFill>
                <a:effectLst/>
                <a:latin typeface="FranklinGothic"/>
              </a:rPr>
              <a:t>RANIBIZUMAB</a:t>
            </a:r>
          </a:p>
          <a:p>
            <a:r>
              <a:rPr lang="it-IT" sz="4000" dirty="0">
                <a:solidFill>
                  <a:srgbClr val="FFFFFF"/>
                </a:solidFill>
                <a:latin typeface="FranklinGothic"/>
              </a:rPr>
              <a:t>AFLIBERCEPT</a:t>
            </a:r>
          </a:p>
          <a:p>
            <a:r>
              <a:rPr lang="it-IT" sz="4000" dirty="0">
                <a:solidFill>
                  <a:srgbClr val="FFFFFF"/>
                </a:solidFill>
                <a:effectLst/>
                <a:latin typeface="FranklinGothic"/>
              </a:rPr>
              <a:t>BROLUCIZUMAB</a:t>
            </a:r>
          </a:p>
          <a:p>
            <a:r>
              <a:rPr lang="it-IT" sz="4000" u="sng" dirty="0">
                <a:solidFill>
                  <a:srgbClr val="FFFFFF"/>
                </a:solidFill>
                <a:latin typeface="FranklinGothic"/>
              </a:rPr>
              <a:t>FARICIMAB</a:t>
            </a:r>
          </a:p>
        </p:txBody>
      </p:sp>
      <p:sp>
        <p:nvSpPr>
          <p:cNvPr id="4" name="CasellaDiTesto 3">
            <a:extLst>
              <a:ext uri="{FF2B5EF4-FFF2-40B4-BE49-F238E27FC236}">
                <a16:creationId xmlns:a16="http://schemas.microsoft.com/office/drawing/2014/main" id="{7EC418B4-A386-3214-B11B-A5D5EA1643D5}"/>
              </a:ext>
            </a:extLst>
          </p:cNvPr>
          <p:cNvSpPr txBox="1"/>
          <p:nvPr/>
        </p:nvSpPr>
        <p:spPr>
          <a:xfrm>
            <a:off x="1547664" y="548680"/>
            <a:ext cx="6768752" cy="1323439"/>
          </a:xfrm>
          <a:prstGeom prst="rect">
            <a:avLst/>
          </a:prstGeom>
          <a:noFill/>
        </p:spPr>
        <p:txBody>
          <a:bodyPr wrap="square" rtlCol="0">
            <a:spAutoFit/>
          </a:bodyPr>
          <a:lstStyle/>
          <a:p>
            <a:r>
              <a:rPr lang="it-IT" sz="4000" b="1" dirty="0"/>
              <a:t>TERAPIA INTRAVITREALE</a:t>
            </a:r>
          </a:p>
          <a:p>
            <a:r>
              <a:rPr lang="it-IT" sz="4000" b="1" dirty="0"/>
              <a:t>ANTI VEGF</a:t>
            </a:r>
            <a:endParaRPr lang="it-IT" sz="2400" b="1" dirty="0"/>
          </a:p>
        </p:txBody>
      </p:sp>
    </p:spTree>
    <p:extLst>
      <p:ext uri="{BB962C8B-B14F-4D97-AF65-F5344CB8AC3E}">
        <p14:creationId xmlns:p14="http://schemas.microsoft.com/office/powerpoint/2010/main" val="2520201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6471135-E6E7-F4BB-0714-9D25194C266E}"/>
              </a:ext>
            </a:extLst>
          </p:cNvPr>
          <p:cNvPicPr>
            <a:picLocks noChangeAspect="1"/>
          </p:cNvPicPr>
          <p:nvPr/>
        </p:nvPicPr>
        <p:blipFill>
          <a:blip r:embed="rId2"/>
          <a:stretch>
            <a:fillRect/>
          </a:stretch>
        </p:blipFill>
        <p:spPr>
          <a:xfrm>
            <a:off x="0" y="188640"/>
            <a:ext cx="9225154" cy="3744416"/>
          </a:xfrm>
          <a:prstGeom prst="rect">
            <a:avLst/>
          </a:prstGeom>
        </p:spPr>
      </p:pic>
      <p:sp>
        <p:nvSpPr>
          <p:cNvPr id="6" name="CasellaDiTesto 5">
            <a:extLst>
              <a:ext uri="{FF2B5EF4-FFF2-40B4-BE49-F238E27FC236}">
                <a16:creationId xmlns:a16="http://schemas.microsoft.com/office/drawing/2014/main" id="{938BC360-2C78-52B3-E2FE-D7BDB4A50E95}"/>
              </a:ext>
            </a:extLst>
          </p:cNvPr>
          <p:cNvSpPr txBox="1"/>
          <p:nvPr/>
        </p:nvSpPr>
        <p:spPr>
          <a:xfrm>
            <a:off x="3491880" y="4388242"/>
            <a:ext cx="4612004" cy="1938992"/>
          </a:xfrm>
          <a:prstGeom prst="rect">
            <a:avLst/>
          </a:prstGeom>
          <a:noFill/>
        </p:spPr>
        <p:txBody>
          <a:bodyPr wrap="square">
            <a:spAutoFit/>
          </a:bodyPr>
          <a:lstStyle/>
          <a:p>
            <a:r>
              <a:rPr lang="it-IT" sz="4000" b="1" u="sng" dirty="0">
                <a:solidFill>
                  <a:srgbClr val="FFFFFF"/>
                </a:solidFill>
                <a:latin typeface="FranklinGothic"/>
              </a:rPr>
              <a:t>FARICIMAB</a:t>
            </a:r>
          </a:p>
          <a:p>
            <a:endParaRPr lang="it-IT" sz="4000" b="1" u="sng" dirty="0">
              <a:solidFill>
                <a:srgbClr val="FFFFFF"/>
              </a:solidFill>
              <a:latin typeface="FranklinGothic"/>
            </a:endParaRPr>
          </a:p>
          <a:p>
            <a:r>
              <a:rPr lang="it-IT" sz="4000" b="1" u="sng" dirty="0">
                <a:solidFill>
                  <a:srgbClr val="FFFFFF"/>
                </a:solidFill>
                <a:latin typeface="FranklinGothic"/>
              </a:rPr>
              <a:t>Meno iniezioni!!!</a:t>
            </a:r>
          </a:p>
        </p:txBody>
      </p:sp>
      <p:pic>
        <p:nvPicPr>
          <p:cNvPr id="7" name="Immagine 6">
            <a:extLst>
              <a:ext uri="{FF2B5EF4-FFF2-40B4-BE49-F238E27FC236}">
                <a16:creationId xmlns:a16="http://schemas.microsoft.com/office/drawing/2014/main" id="{EF9892BC-91EC-1A0C-430C-B6898C8A6A9A}"/>
              </a:ext>
            </a:extLst>
          </p:cNvPr>
          <p:cNvPicPr>
            <a:picLocks noChangeAspect="1"/>
          </p:cNvPicPr>
          <p:nvPr/>
        </p:nvPicPr>
        <p:blipFill>
          <a:blip r:embed="rId3"/>
          <a:stretch>
            <a:fillRect/>
          </a:stretch>
        </p:blipFill>
        <p:spPr>
          <a:xfrm>
            <a:off x="755576" y="4221088"/>
            <a:ext cx="2108200" cy="2273300"/>
          </a:xfrm>
          <a:prstGeom prst="rect">
            <a:avLst/>
          </a:prstGeom>
        </p:spPr>
      </p:pic>
    </p:spTree>
    <p:extLst>
      <p:ext uri="{BB962C8B-B14F-4D97-AF65-F5344CB8AC3E}">
        <p14:creationId xmlns:p14="http://schemas.microsoft.com/office/powerpoint/2010/main" val="1981549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EFB319E9-578D-1F45-AECE-3FB6F427A419}"/>
              </a:ext>
            </a:extLst>
          </p:cNvPr>
          <p:cNvSpPr txBox="1"/>
          <p:nvPr/>
        </p:nvSpPr>
        <p:spPr>
          <a:xfrm>
            <a:off x="431540" y="1628507"/>
            <a:ext cx="8280920" cy="3600986"/>
          </a:xfrm>
          <a:prstGeom prst="rect">
            <a:avLst/>
          </a:prstGeom>
          <a:noFill/>
        </p:spPr>
        <p:txBody>
          <a:bodyPr wrap="square">
            <a:spAutoFit/>
          </a:bodyPr>
          <a:lstStyle/>
          <a:p>
            <a:pPr algn="l"/>
            <a:r>
              <a:rPr lang="it-IT" sz="2400" dirty="0">
                <a:solidFill>
                  <a:srgbClr val="FFFFFF"/>
                </a:solidFill>
                <a:latin typeface="FranklinGothic"/>
              </a:rPr>
              <a:t>A seconda della stadiazione della retinopatia diabetica e della presenza e tipologia dell’edema maculare diabetico è possibile programmare terapie combinate:</a:t>
            </a:r>
          </a:p>
          <a:p>
            <a:pPr algn="l"/>
            <a:endParaRPr lang="it-IT" sz="2400" dirty="0">
              <a:solidFill>
                <a:srgbClr val="FFFFFF"/>
              </a:solidFill>
              <a:effectLst/>
              <a:latin typeface="FranklinGothic"/>
            </a:endParaRPr>
          </a:p>
          <a:p>
            <a:pPr algn="l"/>
            <a:r>
              <a:rPr lang="it-IT" sz="2400" dirty="0">
                <a:solidFill>
                  <a:srgbClr val="FFFFFF"/>
                </a:solidFill>
                <a:latin typeface="FranklinGothic"/>
              </a:rPr>
              <a:t>-</a:t>
            </a:r>
            <a:r>
              <a:rPr lang="it-IT" sz="3200" dirty="0">
                <a:solidFill>
                  <a:srgbClr val="FFFFFF"/>
                </a:solidFill>
                <a:latin typeface="FranklinGothic"/>
              </a:rPr>
              <a:t>TRATTAMENTO INTRAVITREALE</a:t>
            </a:r>
          </a:p>
          <a:p>
            <a:pPr algn="l"/>
            <a:r>
              <a:rPr lang="it-IT" sz="3200" dirty="0">
                <a:solidFill>
                  <a:srgbClr val="FFFFFF"/>
                </a:solidFill>
                <a:effectLst/>
                <a:latin typeface="FranklinGothic"/>
              </a:rPr>
              <a:t>-TRAT</a:t>
            </a:r>
            <a:r>
              <a:rPr lang="it-IT" sz="3200" dirty="0">
                <a:solidFill>
                  <a:srgbClr val="FFFFFF"/>
                </a:solidFill>
                <a:latin typeface="FranklinGothic"/>
              </a:rPr>
              <a:t>TAMENTO LASER</a:t>
            </a:r>
            <a:endParaRPr lang="it-IT" sz="3200" dirty="0">
              <a:solidFill>
                <a:srgbClr val="FFFFFF"/>
              </a:solidFill>
              <a:effectLst/>
              <a:latin typeface="FranklinGothic"/>
            </a:endParaRPr>
          </a:p>
          <a:p>
            <a:pPr algn="l"/>
            <a:endParaRPr lang="it-IT" sz="2400" dirty="0">
              <a:solidFill>
                <a:srgbClr val="FFFFFF"/>
              </a:solidFill>
              <a:latin typeface="FranklinGothic"/>
            </a:endParaRPr>
          </a:p>
          <a:p>
            <a:r>
              <a:rPr lang="it-IT" sz="4400" b="1" dirty="0">
                <a:effectLst/>
                <a:latin typeface="ArialMT"/>
              </a:rPr>
              <a:t>TERAPIA PERSONALIZZATA</a:t>
            </a:r>
          </a:p>
        </p:txBody>
      </p:sp>
      <p:sp>
        <p:nvSpPr>
          <p:cNvPr id="8" name="CasellaDiTesto 7">
            <a:extLst>
              <a:ext uri="{FF2B5EF4-FFF2-40B4-BE49-F238E27FC236}">
                <a16:creationId xmlns:a16="http://schemas.microsoft.com/office/drawing/2014/main" id="{328108AF-1615-F811-86BE-C1DDD232FFE8}"/>
              </a:ext>
            </a:extLst>
          </p:cNvPr>
          <p:cNvSpPr txBox="1"/>
          <p:nvPr/>
        </p:nvSpPr>
        <p:spPr>
          <a:xfrm>
            <a:off x="1547664" y="548680"/>
            <a:ext cx="6768752" cy="646331"/>
          </a:xfrm>
          <a:prstGeom prst="rect">
            <a:avLst/>
          </a:prstGeom>
          <a:noFill/>
        </p:spPr>
        <p:txBody>
          <a:bodyPr wrap="square" rtlCol="0">
            <a:spAutoFit/>
          </a:bodyPr>
          <a:lstStyle/>
          <a:p>
            <a:r>
              <a:rPr lang="it-IT" sz="3600" b="1" dirty="0"/>
              <a:t>TERAPIE COMBINATE</a:t>
            </a:r>
          </a:p>
        </p:txBody>
      </p:sp>
    </p:spTree>
    <p:extLst>
      <p:ext uri="{BB962C8B-B14F-4D97-AF65-F5344CB8AC3E}">
        <p14:creationId xmlns:p14="http://schemas.microsoft.com/office/powerpoint/2010/main" val="3469069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7" descr="retinografia">
            <a:extLst>
              <a:ext uri="{FF2B5EF4-FFF2-40B4-BE49-F238E27FC236}">
                <a16:creationId xmlns:a16="http://schemas.microsoft.com/office/drawing/2014/main" id="{AA16B326-3681-DA1F-4455-55954D77B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0738" y="4262438"/>
            <a:ext cx="2992437"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7362" name="Text Box 2">
            <a:extLst>
              <a:ext uri="{FF2B5EF4-FFF2-40B4-BE49-F238E27FC236}">
                <a16:creationId xmlns:a16="http://schemas.microsoft.com/office/drawing/2014/main" id="{AB8973CA-1497-70D7-B60E-C0E7B749273F}"/>
              </a:ext>
            </a:extLst>
          </p:cNvPr>
          <p:cNvSpPr txBox="1">
            <a:spLocks noChangeArrowheads="1"/>
          </p:cNvSpPr>
          <p:nvPr/>
        </p:nvSpPr>
        <p:spPr bwMode="auto">
          <a:xfrm>
            <a:off x="323850" y="287338"/>
            <a:ext cx="5291138" cy="5011737"/>
          </a:xfrm>
          <a:prstGeom prst="rect">
            <a:avLst/>
          </a:prstGeom>
          <a:noFill/>
          <a:ln w="9525">
            <a:noFill/>
            <a:round/>
            <a:headEnd/>
            <a:tailEnd/>
          </a:ln>
          <a:effectLst/>
        </p:spPr>
        <p:txBody>
          <a:bodyPr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50000"/>
              </a:lnSpc>
              <a:spcBef>
                <a:spcPts val="1750"/>
              </a:spcBef>
              <a:buClr>
                <a:srgbClr val="77FF4D"/>
              </a:buClr>
              <a:buSzPct val="100000"/>
              <a:buFont typeface="Comic Sans MS" panose="030F0902030302020204" pitchFamily="66" charset="0"/>
              <a:buNone/>
            </a:pPr>
            <a:r>
              <a:rPr lang="en-GB" altLang="it-IT" sz="2800" dirty="0">
                <a:effectLst>
                  <a:outerShdw blurRad="38100" dist="38100" dir="2700000" algn="tl">
                    <a:srgbClr val="FFFFFF"/>
                  </a:outerShdw>
                </a:effectLst>
                <a:ea typeface="Arial Unicode MS" panose="020B0604020202020204" pitchFamily="34" charset="-128"/>
              </a:rPr>
              <a:t>CONCLUSIONI</a:t>
            </a:r>
          </a:p>
          <a:p>
            <a:pPr algn="just" eaLnBrk="1" hangingPunct="1">
              <a:spcBef>
                <a:spcPts val="1500"/>
              </a:spcBef>
              <a:buClr>
                <a:srgbClr val="FFFF00"/>
              </a:buClr>
              <a:buSzPct val="100000"/>
              <a:buFont typeface="Comic Sans MS" panose="030F0902030302020204" pitchFamily="66" charset="0"/>
              <a:buChar char="•"/>
            </a:pPr>
            <a:r>
              <a:rPr lang="en-GB" altLang="it-IT" dirty="0">
                <a:effectLst>
                  <a:outerShdw blurRad="38100" dist="38100" dir="2700000" algn="tl">
                    <a:srgbClr val="24213E"/>
                  </a:outerShdw>
                </a:effectLst>
                <a:ea typeface="Arial Unicode MS" panose="020B0604020202020204" pitchFamily="34" charset="-128"/>
              </a:rPr>
              <a:t>     La </a:t>
            </a:r>
            <a:r>
              <a:rPr lang="en-GB" altLang="it-IT" dirty="0" err="1">
                <a:effectLst>
                  <a:outerShdw blurRad="38100" dist="38100" dir="2700000" algn="tl">
                    <a:srgbClr val="24213E"/>
                  </a:outerShdw>
                </a:effectLst>
                <a:ea typeface="Arial Unicode MS" panose="020B0604020202020204" pitchFamily="34" charset="-128"/>
              </a:rPr>
              <a:t>retinopatia</a:t>
            </a:r>
            <a:r>
              <a:rPr lang="en-GB" altLang="it-IT" dirty="0">
                <a:effectLst>
                  <a:outerShdw blurRad="38100" dist="38100" dir="2700000" algn="tl">
                    <a:srgbClr val="24213E"/>
                  </a:outerShdw>
                </a:effectLst>
                <a:ea typeface="Arial Unicode MS" panose="020B0604020202020204" pitchFamily="34" charset="-128"/>
              </a:rPr>
              <a:t> </a:t>
            </a:r>
            <a:r>
              <a:rPr lang="en-GB" altLang="it-IT" dirty="0" err="1">
                <a:effectLst>
                  <a:outerShdw blurRad="38100" dist="38100" dir="2700000" algn="tl">
                    <a:srgbClr val="24213E"/>
                  </a:outerShdw>
                </a:effectLst>
                <a:ea typeface="Arial Unicode MS" panose="020B0604020202020204" pitchFamily="34" charset="-128"/>
              </a:rPr>
              <a:t>diabetica</a:t>
            </a:r>
            <a:r>
              <a:rPr lang="en-GB" altLang="it-IT" dirty="0">
                <a:effectLst>
                  <a:outerShdw blurRad="38100" dist="38100" dir="2700000" algn="tl">
                    <a:srgbClr val="24213E"/>
                  </a:outerShdw>
                </a:effectLst>
                <a:ea typeface="Arial Unicode MS" panose="020B0604020202020204" pitchFamily="34" charset="-128"/>
              </a:rPr>
              <a:t> </a:t>
            </a:r>
            <a:r>
              <a:rPr lang="en-GB" altLang="it-IT" dirty="0" err="1">
                <a:effectLst>
                  <a:outerShdw blurRad="38100" dist="38100" dir="2700000" algn="tl">
                    <a:srgbClr val="24213E"/>
                  </a:outerShdw>
                </a:effectLst>
                <a:ea typeface="Arial Unicode MS" panose="020B0604020202020204" pitchFamily="34" charset="-128"/>
              </a:rPr>
              <a:t>rappresenta</a:t>
            </a:r>
            <a:r>
              <a:rPr lang="en-GB" altLang="it-IT" dirty="0">
                <a:effectLst>
                  <a:outerShdw blurRad="38100" dist="38100" dir="2700000" algn="tl">
                    <a:srgbClr val="24213E"/>
                  </a:outerShdw>
                </a:effectLst>
                <a:ea typeface="Arial Unicode MS" panose="020B0604020202020204" pitchFamily="34" charset="-128"/>
              </a:rPr>
              <a:t> </a:t>
            </a:r>
            <a:r>
              <a:rPr lang="en-GB" altLang="it-IT" dirty="0" err="1">
                <a:effectLst>
                  <a:outerShdw blurRad="38100" dist="38100" dir="2700000" algn="tl">
                    <a:srgbClr val="24213E"/>
                  </a:outerShdw>
                </a:effectLst>
                <a:ea typeface="Arial Unicode MS" panose="020B0604020202020204" pitchFamily="34" charset="-128"/>
              </a:rPr>
              <a:t>una</a:t>
            </a:r>
            <a:r>
              <a:rPr lang="en-GB" altLang="it-IT" dirty="0">
                <a:effectLst>
                  <a:outerShdw blurRad="38100" dist="38100" dir="2700000" algn="tl">
                    <a:srgbClr val="24213E"/>
                  </a:outerShdw>
                </a:effectLst>
                <a:ea typeface="Arial Unicode MS" panose="020B0604020202020204" pitchFamily="34" charset="-128"/>
              </a:rPr>
              <a:t> causa </a:t>
            </a:r>
            <a:r>
              <a:rPr lang="en-GB" altLang="it-IT" dirty="0" err="1">
                <a:effectLst>
                  <a:outerShdw blurRad="38100" dist="38100" dir="2700000" algn="tl">
                    <a:srgbClr val="24213E"/>
                  </a:outerShdw>
                </a:effectLst>
                <a:ea typeface="Arial Unicode MS" panose="020B0604020202020204" pitchFamily="34" charset="-128"/>
              </a:rPr>
              <a:t>comune</a:t>
            </a:r>
            <a:r>
              <a:rPr lang="en-GB" altLang="it-IT" dirty="0">
                <a:effectLst>
                  <a:outerShdw blurRad="38100" dist="38100" dir="2700000" algn="tl">
                    <a:srgbClr val="24213E"/>
                  </a:outerShdw>
                </a:effectLst>
                <a:ea typeface="Arial Unicode MS" panose="020B0604020202020204" pitchFamily="34" charset="-128"/>
              </a:rPr>
              <a:t> e </a:t>
            </a:r>
            <a:r>
              <a:rPr lang="en-GB" altLang="it-IT" dirty="0" err="1">
                <a:effectLst>
                  <a:outerShdw blurRad="38100" dist="38100" dir="2700000" algn="tl">
                    <a:srgbClr val="24213E"/>
                  </a:outerShdw>
                </a:effectLst>
                <a:ea typeface="Arial Unicode MS" panose="020B0604020202020204" pitchFamily="34" charset="-128"/>
              </a:rPr>
              <a:t>prevenibile</a:t>
            </a:r>
            <a:r>
              <a:rPr lang="en-GB" altLang="it-IT" dirty="0">
                <a:effectLst>
                  <a:outerShdw blurRad="38100" dist="38100" dir="2700000" algn="tl">
                    <a:srgbClr val="24213E"/>
                  </a:outerShdw>
                </a:effectLst>
                <a:ea typeface="Arial Unicode MS" panose="020B0604020202020204" pitchFamily="34" charset="-128"/>
              </a:rPr>
              <a:t> di grave </a:t>
            </a:r>
            <a:r>
              <a:rPr lang="en-GB" altLang="it-IT" dirty="0" err="1">
                <a:effectLst>
                  <a:outerShdw blurRad="38100" dist="38100" dir="2700000" algn="tl">
                    <a:srgbClr val="24213E"/>
                  </a:outerShdw>
                </a:effectLst>
                <a:ea typeface="Arial Unicode MS" panose="020B0604020202020204" pitchFamily="34" charset="-128"/>
              </a:rPr>
              <a:t>compromissione</a:t>
            </a:r>
            <a:r>
              <a:rPr lang="en-GB" altLang="it-IT" dirty="0">
                <a:effectLst>
                  <a:outerShdw blurRad="38100" dist="38100" dir="2700000" algn="tl">
                    <a:srgbClr val="24213E"/>
                  </a:outerShdw>
                </a:effectLst>
                <a:ea typeface="Arial Unicode MS" panose="020B0604020202020204" pitchFamily="34" charset="-128"/>
              </a:rPr>
              <a:t> </a:t>
            </a:r>
            <a:r>
              <a:rPr lang="en-GB" altLang="it-IT" dirty="0" err="1">
                <a:effectLst>
                  <a:outerShdw blurRad="38100" dist="38100" dir="2700000" algn="tl">
                    <a:srgbClr val="24213E"/>
                  </a:outerShdw>
                </a:effectLst>
                <a:ea typeface="Arial Unicode MS" panose="020B0604020202020204" pitchFamily="34" charset="-128"/>
              </a:rPr>
              <a:t>della</a:t>
            </a:r>
            <a:r>
              <a:rPr lang="en-GB" altLang="it-IT" dirty="0">
                <a:effectLst>
                  <a:outerShdw blurRad="38100" dist="38100" dir="2700000" algn="tl">
                    <a:srgbClr val="24213E"/>
                  </a:outerShdw>
                </a:effectLst>
                <a:ea typeface="Arial Unicode MS" panose="020B0604020202020204" pitchFamily="34" charset="-128"/>
              </a:rPr>
              <a:t> vista e di </a:t>
            </a:r>
            <a:r>
              <a:rPr lang="en-GB" altLang="it-IT" dirty="0" err="1">
                <a:effectLst>
                  <a:outerShdw blurRad="38100" dist="38100" dir="2700000" algn="tl">
                    <a:srgbClr val="24213E"/>
                  </a:outerShdw>
                </a:effectLst>
                <a:ea typeface="Arial Unicode MS" panose="020B0604020202020204" pitchFamily="34" charset="-128"/>
              </a:rPr>
              <a:t>cecità</a:t>
            </a:r>
            <a:r>
              <a:rPr lang="en-GB" altLang="it-IT" dirty="0">
                <a:effectLst>
                  <a:outerShdw blurRad="38100" dist="38100" dir="2700000" algn="tl">
                    <a:srgbClr val="24213E"/>
                  </a:outerShdw>
                </a:effectLst>
                <a:ea typeface="Arial Unicode MS" panose="020B0604020202020204" pitchFamily="34" charset="-128"/>
              </a:rPr>
              <a:t>.</a:t>
            </a:r>
          </a:p>
          <a:p>
            <a:pPr algn="just" eaLnBrk="1" hangingPunct="1">
              <a:spcBef>
                <a:spcPts val="1500"/>
              </a:spcBef>
              <a:buClr>
                <a:srgbClr val="FFFF00"/>
              </a:buClr>
              <a:buSzPct val="100000"/>
              <a:buFont typeface="Comic Sans MS" panose="030F0902030302020204" pitchFamily="66" charset="0"/>
              <a:buChar char="•"/>
            </a:pPr>
            <a:endParaRPr lang="en-GB" altLang="it-IT" dirty="0">
              <a:effectLst>
                <a:outerShdw blurRad="38100" dist="38100" dir="2700000" algn="tl">
                  <a:srgbClr val="24213E"/>
                </a:outerShdw>
              </a:effectLst>
              <a:ea typeface="Arial Unicode MS" panose="020B0604020202020204" pitchFamily="34" charset="-128"/>
            </a:endParaRPr>
          </a:p>
          <a:p>
            <a:pPr algn="just" eaLnBrk="1" hangingPunct="1">
              <a:spcBef>
                <a:spcPts val="1500"/>
              </a:spcBef>
              <a:buClr>
                <a:srgbClr val="FFFF00"/>
              </a:buClr>
              <a:buSzPct val="100000"/>
              <a:buFont typeface="Comic Sans MS" panose="030F0902030302020204" pitchFamily="66" charset="0"/>
              <a:buChar char="•"/>
            </a:pPr>
            <a:r>
              <a:rPr lang="en-GB" altLang="it-IT" dirty="0">
                <a:effectLst>
                  <a:outerShdw blurRad="38100" dist="38100" dir="2700000" algn="tl">
                    <a:srgbClr val="24213E"/>
                  </a:outerShdw>
                </a:effectLst>
                <a:ea typeface="Arial Unicode MS" panose="020B0604020202020204" pitchFamily="34" charset="-128"/>
              </a:rPr>
              <a:t> </a:t>
            </a:r>
            <a:r>
              <a:rPr lang="en-US" altLang="it-IT" dirty="0"/>
              <a:t>Il 90% </a:t>
            </a:r>
            <a:r>
              <a:rPr lang="en-US" altLang="it-IT" dirty="0" err="1"/>
              <a:t>della</a:t>
            </a:r>
            <a:r>
              <a:rPr lang="en-US" altLang="it-IT" dirty="0"/>
              <a:t> </a:t>
            </a:r>
            <a:r>
              <a:rPr lang="en-US" altLang="it-IT" dirty="0" err="1"/>
              <a:t>patologia</a:t>
            </a:r>
            <a:r>
              <a:rPr lang="en-US" altLang="it-IT" dirty="0"/>
              <a:t> </a:t>
            </a:r>
            <a:r>
              <a:rPr lang="en-US" altLang="it-IT" dirty="0" err="1"/>
              <a:t>oculare</a:t>
            </a:r>
            <a:r>
              <a:rPr lang="en-US" altLang="it-IT" dirty="0"/>
              <a:t> </a:t>
            </a:r>
            <a:r>
              <a:rPr lang="en-US" altLang="it-IT" dirty="0" err="1"/>
              <a:t>diabetica</a:t>
            </a:r>
            <a:r>
              <a:rPr lang="en-US" altLang="it-IT" dirty="0"/>
              <a:t> </a:t>
            </a:r>
            <a:r>
              <a:rPr lang="en-US" altLang="it-IT" dirty="0" err="1"/>
              <a:t>si</a:t>
            </a:r>
            <a:r>
              <a:rPr lang="en-US" altLang="it-IT" dirty="0"/>
              <a:t> </a:t>
            </a:r>
            <a:r>
              <a:rPr lang="en-US" altLang="it-IT" dirty="0" err="1"/>
              <a:t>può</a:t>
            </a:r>
            <a:r>
              <a:rPr lang="en-US" altLang="it-IT" dirty="0"/>
              <a:t> </a:t>
            </a:r>
            <a:r>
              <a:rPr lang="en-US" altLang="it-IT" dirty="0" err="1"/>
              <a:t>prevenire</a:t>
            </a:r>
            <a:r>
              <a:rPr lang="en-US" altLang="it-IT" dirty="0"/>
              <a:t> </a:t>
            </a:r>
            <a:r>
              <a:rPr lang="en-US" altLang="it-IT" dirty="0" err="1"/>
              <a:t>mediante</a:t>
            </a:r>
            <a:r>
              <a:rPr lang="en-US" altLang="it-IT" dirty="0"/>
              <a:t> lo </a:t>
            </a:r>
            <a:r>
              <a:rPr lang="en-GB" altLang="it-IT" dirty="0">
                <a:effectLst>
                  <a:outerShdw blurRad="38100" dist="38100" dir="2700000" algn="tl">
                    <a:srgbClr val="24213E"/>
                  </a:outerShdw>
                </a:effectLst>
                <a:ea typeface="Arial Unicode MS" panose="020B0604020202020204" pitchFamily="34" charset="-128"/>
              </a:rPr>
              <a:t>screening </a:t>
            </a:r>
            <a:r>
              <a:rPr lang="en-GB" altLang="it-IT" dirty="0" err="1">
                <a:effectLst>
                  <a:outerShdw blurRad="38100" dist="38100" dir="2700000" algn="tl">
                    <a:srgbClr val="24213E"/>
                  </a:outerShdw>
                </a:effectLst>
                <a:ea typeface="Arial Unicode MS" panose="020B0604020202020204" pitchFamily="34" charset="-128"/>
              </a:rPr>
              <a:t>della</a:t>
            </a:r>
            <a:r>
              <a:rPr lang="en-GB" altLang="it-IT" dirty="0">
                <a:effectLst>
                  <a:outerShdw blurRad="38100" dist="38100" dir="2700000" algn="tl">
                    <a:srgbClr val="24213E"/>
                  </a:outerShdw>
                </a:effectLst>
                <a:ea typeface="Arial Unicode MS" panose="020B0604020202020204" pitchFamily="34" charset="-128"/>
              </a:rPr>
              <a:t> </a:t>
            </a:r>
            <a:r>
              <a:rPr lang="en-GB" altLang="it-IT" dirty="0" err="1">
                <a:effectLst>
                  <a:outerShdw blurRad="38100" dist="38100" dir="2700000" algn="tl">
                    <a:srgbClr val="24213E"/>
                  </a:outerShdw>
                </a:effectLst>
                <a:ea typeface="Arial Unicode MS" panose="020B0604020202020204" pitchFamily="34" charset="-128"/>
              </a:rPr>
              <a:t>retinopatia</a:t>
            </a:r>
            <a:r>
              <a:rPr lang="en-GB" altLang="it-IT" dirty="0">
                <a:effectLst>
                  <a:outerShdw blurRad="38100" dist="38100" dir="2700000" algn="tl">
                    <a:srgbClr val="24213E"/>
                  </a:outerShdw>
                </a:effectLst>
                <a:ea typeface="Arial Unicode MS" panose="020B0604020202020204" pitchFamily="34" charset="-128"/>
              </a:rPr>
              <a:t> </a:t>
            </a:r>
            <a:r>
              <a:rPr lang="en-GB" altLang="it-IT" dirty="0" err="1">
                <a:effectLst>
                  <a:outerShdw blurRad="38100" dist="38100" dir="2700000" algn="tl">
                    <a:srgbClr val="24213E"/>
                  </a:outerShdw>
                </a:effectLst>
                <a:ea typeface="Arial Unicode MS" panose="020B0604020202020204" pitchFamily="34" charset="-128"/>
              </a:rPr>
              <a:t>diabetica</a:t>
            </a:r>
            <a:r>
              <a:rPr lang="en-US" altLang="it-IT" dirty="0"/>
              <a:t>, il </a:t>
            </a:r>
            <a:r>
              <a:rPr lang="en-US" altLang="it-IT" dirty="0" err="1"/>
              <a:t>trattamento</a:t>
            </a:r>
            <a:r>
              <a:rPr lang="en-US" altLang="it-IT" dirty="0"/>
              <a:t> </a:t>
            </a:r>
            <a:r>
              <a:rPr lang="en-US" altLang="it-IT" dirty="0" err="1"/>
              <a:t>adeguato</a:t>
            </a:r>
            <a:r>
              <a:rPr lang="en-US" altLang="it-IT" dirty="0"/>
              <a:t> ed un </a:t>
            </a:r>
            <a:r>
              <a:rPr lang="en-US" altLang="it-IT" dirty="0" err="1"/>
              <a:t>ottimale</a:t>
            </a:r>
            <a:r>
              <a:rPr lang="en-US" altLang="it-IT" dirty="0"/>
              <a:t> </a:t>
            </a:r>
            <a:r>
              <a:rPr lang="en-US" altLang="it-IT" dirty="0" err="1"/>
              <a:t>controllo</a:t>
            </a:r>
            <a:r>
              <a:rPr lang="en-US" altLang="it-IT" dirty="0"/>
              <a:t> </a:t>
            </a:r>
            <a:r>
              <a:rPr lang="en-US" altLang="it-IT" dirty="0" err="1"/>
              <a:t>della</a:t>
            </a:r>
            <a:r>
              <a:rPr lang="en-US" altLang="it-IT" dirty="0"/>
              <a:t> </a:t>
            </a:r>
            <a:r>
              <a:rPr lang="en-US" altLang="it-IT" dirty="0" err="1"/>
              <a:t>glicemia</a:t>
            </a:r>
            <a:r>
              <a:rPr lang="en-GB" altLang="it-IT" dirty="0">
                <a:effectLst>
                  <a:outerShdw blurRad="38100" dist="38100" dir="2700000" algn="tl">
                    <a:srgbClr val="24213E"/>
                  </a:outerShdw>
                </a:effectLst>
                <a:ea typeface="Arial Unicode MS" panose="020B0604020202020204" pitchFamily="34" charset="-128"/>
              </a:rPr>
              <a:t>.</a:t>
            </a:r>
          </a:p>
        </p:txBody>
      </p:sp>
      <p:pic>
        <p:nvPicPr>
          <p:cNvPr id="132099" name="Picture 7" descr="laser procedure1">
            <a:extLst>
              <a:ext uri="{FF2B5EF4-FFF2-40B4-BE49-F238E27FC236}">
                <a16:creationId xmlns:a16="http://schemas.microsoft.com/office/drawing/2014/main" id="{AC5326C6-6AB7-629E-1E52-5DF5C0FFD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360" b="8360"/>
          <a:stretch>
            <a:fillRect/>
          </a:stretch>
        </p:blipFill>
        <p:spPr bwMode="auto">
          <a:xfrm>
            <a:off x="6156325" y="2133600"/>
            <a:ext cx="247173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599CD9DA-0E03-FE41-F1EB-D2BBF74560C5}"/>
              </a:ext>
            </a:extLst>
          </p:cNvPr>
          <p:cNvGrpSpPr/>
          <p:nvPr/>
        </p:nvGrpSpPr>
        <p:grpSpPr>
          <a:xfrm>
            <a:off x="2483768" y="280660"/>
            <a:ext cx="3922523" cy="6577340"/>
            <a:chOff x="296134" y="280660"/>
            <a:chExt cx="3922523" cy="6577340"/>
          </a:xfrm>
        </p:grpSpPr>
        <p:pic>
          <p:nvPicPr>
            <p:cNvPr id="12" name="Immagine 11">
              <a:extLst>
                <a:ext uri="{FF2B5EF4-FFF2-40B4-BE49-F238E27FC236}">
                  <a16:creationId xmlns:a16="http://schemas.microsoft.com/office/drawing/2014/main" id="{60F5643C-0693-6985-A346-922A3E152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34" y="280660"/>
              <a:ext cx="3922522" cy="2837426"/>
            </a:xfrm>
            <a:prstGeom prst="rect">
              <a:avLst/>
            </a:prstGeom>
          </p:spPr>
        </p:pic>
        <p:pic>
          <p:nvPicPr>
            <p:cNvPr id="3" name="Immagine 2">
              <a:extLst>
                <a:ext uri="{FF2B5EF4-FFF2-40B4-BE49-F238E27FC236}">
                  <a16:creationId xmlns:a16="http://schemas.microsoft.com/office/drawing/2014/main" id="{D131C968-D5B6-9C1C-A065-9FE7FAFC6E86}"/>
                </a:ext>
              </a:extLst>
            </p:cNvPr>
            <p:cNvPicPr>
              <a:picLocks noChangeAspect="1"/>
            </p:cNvPicPr>
            <p:nvPr/>
          </p:nvPicPr>
          <p:blipFill rotWithShape="1">
            <a:blip r:embed="rId4"/>
            <a:srcRect r="51633"/>
            <a:stretch/>
          </p:blipFill>
          <p:spPr>
            <a:xfrm>
              <a:off x="296135" y="3140968"/>
              <a:ext cx="3922522" cy="3717032"/>
            </a:xfrm>
            <a:prstGeom prst="rect">
              <a:avLst/>
            </a:prstGeom>
          </p:spPr>
        </p:pic>
      </p:grpSp>
    </p:spTree>
    <p:extLst>
      <p:ext uri="{BB962C8B-B14F-4D97-AF65-F5344CB8AC3E}">
        <p14:creationId xmlns:p14="http://schemas.microsoft.com/office/powerpoint/2010/main" val="3856373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599CD9DA-0E03-FE41-F1EB-D2BBF74560C5}"/>
              </a:ext>
            </a:extLst>
          </p:cNvPr>
          <p:cNvGrpSpPr/>
          <p:nvPr/>
        </p:nvGrpSpPr>
        <p:grpSpPr>
          <a:xfrm>
            <a:off x="350553" y="149192"/>
            <a:ext cx="3922523" cy="6577340"/>
            <a:chOff x="296134" y="280660"/>
            <a:chExt cx="3922523" cy="6577340"/>
          </a:xfrm>
        </p:grpSpPr>
        <p:pic>
          <p:nvPicPr>
            <p:cNvPr id="12" name="Immagine 11">
              <a:extLst>
                <a:ext uri="{FF2B5EF4-FFF2-40B4-BE49-F238E27FC236}">
                  <a16:creationId xmlns:a16="http://schemas.microsoft.com/office/drawing/2014/main" id="{60F5643C-0693-6985-A346-922A3E152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34" y="280660"/>
              <a:ext cx="3922522" cy="2837426"/>
            </a:xfrm>
            <a:prstGeom prst="rect">
              <a:avLst/>
            </a:prstGeom>
          </p:spPr>
        </p:pic>
        <p:pic>
          <p:nvPicPr>
            <p:cNvPr id="3" name="Immagine 2">
              <a:extLst>
                <a:ext uri="{FF2B5EF4-FFF2-40B4-BE49-F238E27FC236}">
                  <a16:creationId xmlns:a16="http://schemas.microsoft.com/office/drawing/2014/main" id="{D131C968-D5B6-9C1C-A065-9FE7FAFC6E86}"/>
                </a:ext>
              </a:extLst>
            </p:cNvPr>
            <p:cNvPicPr>
              <a:picLocks noChangeAspect="1"/>
            </p:cNvPicPr>
            <p:nvPr/>
          </p:nvPicPr>
          <p:blipFill rotWithShape="1">
            <a:blip r:embed="rId4"/>
            <a:srcRect r="51633"/>
            <a:stretch/>
          </p:blipFill>
          <p:spPr>
            <a:xfrm>
              <a:off x="296135" y="3140968"/>
              <a:ext cx="3922522" cy="3717032"/>
            </a:xfrm>
            <a:prstGeom prst="rect">
              <a:avLst/>
            </a:prstGeom>
          </p:spPr>
        </p:pic>
      </p:grpSp>
      <p:grpSp>
        <p:nvGrpSpPr>
          <p:cNvPr id="2" name="Gruppo 1">
            <a:extLst>
              <a:ext uri="{FF2B5EF4-FFF2-40B4-BE49-F238E27FC236}">
                <a16:creationId xmlns:a16="http://schemas.microsoft.com/office/drawing/2014/main" id="{7F4CAD9D-4E5F-21B8-BA83-8738BB2EB12C}"/>
              </a:ext>
            </a:extLst>
          </p:cNvPr>
          <p:cNvGrpSpPr/>
          <p:nvPr/>
        </p:nvGrpSpPr>
        <p:grpSpPr>
          <a:xfrm>
            <a:off x="4427984" y="140330"/>
            <a:ext cx="4338079" cy="6586202"/>
            <a:chOff x="4067944" y="271798"/>
            <a:chExt cx="4338079" cy="6586202"/>
          </a:xfrm>
        </p:grpSpPr>
        <p:pic>
          <p:nvPicPr>
            <p:cNvPr id="5" name="Immagine 4">
              <a:extLst>
                <a:ext uri="{FF2B5EF4-FFF2-40B4-BE49-F238E27FC236}">
                  <a16:creationId xmlns:a16="http://schemas.microsoft.com/office/drawing/2014/main" id="{3761985F-2B87-1C88-8DD9-29A475DC9F21}"/>
                </a:ext>
              </a:extLst>
            </p:cNvPr>
            <p:cNvPicPr>
              <a:picLocks noChangeAspect="1"/>
            </p:cNvPicPr>
            <p:nvPr/>
          </p:nvPicPr>
          <p:blipFill>
            <a:blip r:embed="rId5"/>
            <a:stretch>
              <a:fillRect/>
            </a:stretch>
          </p:blipFill>
          <p:spPr>
            <a:xfrm>
              <a:off x="4067944" y="271798"/>
              <a:ext cx="4320630" cy="2869169"/>
            </a:xfrm>
            <a:prstGeom prst="rect">
              <a:avLst/>
            </a:prstGeom>
          </p:spPr>
        </p:pic>
        <p:pic>
          <p:nvPicPr>
            <p:cNvPr id="6" name="Immagine 5">
              <a:extLst>
                <a:ext uri="{FF2B5EF4-FFF2-40B4-BE49-F238E27FC236}">
                  <a16:creationId xmlns:a16="http://schemas.microsoft.com/office/drawing/2014/main" id="{D06C3A16-1F2D-7122-E167-F15B06117513}"/>
                </a:ext>
              </a:extLst>
            </p:cNvPr>
            <p:cNvPicPr>
              <a:picLocks noChangeAspect="1"/>
            </p:cNvPicPr>
            <p:nvPr/>
          </p:nvPicPr>
          <p:blipFill rotWithShape="1">
            <a:blip r:embed="rId4"/>
            <a:srcRect l="46509"/>
            <a:stretch/>
          </p:blipFill>
          <p:spPr>
            <a:xfrm>
              <a:off x="4067944" y="3140968"/>
              <a:ext cx="4338079" cy="3717032"/>
            </a:xfrm>
            <a:prstGeom prst="rect">
              <a:avLst/>
            </a:prstGeom>
          </p:spPr>
        </p:pic>
      </p:grpSp>
    </p:spTree>
    <p:extLst>
      <p:ext uri="{BB962C8B-B14F-4D97-AF65-F5344CB8AC3E}">
        <p14:creationId xmlns:p14="http://schemas.microsoft.com/office/powerpoint/2010/main" val="2366369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131C968-D5B6-9C1C-A065-9FE7FAFC6E86}"/>
              </a:ext>
            </a:extLst>
          </p:cNvPr>
          <p:cNvPicPr>
            <a:picLocks noChangeAspect="1"/>
          </p:cNvPicPr>
          <p:nvPr/>
        </p:nvPicPr>
        <p:blipFill rotWithShape="1">
          <a:blip r:embed="rId3"/>
          <a:srcRect l="47497"/>
          <a:stretch/>
        </p:blipFill>
        <p:spPr>
          <a:xfrm>
            <a:off x="1115616" y="620688"/>
            <a:ext cx="6634233" cy="5791413"/>
          </a:xfrm>
          <a:prstGeom prst="rect">
            <a:avLst/>
          </a:prstGeom>
          <a:ln w="76200">
            <a:solidFill>
              <a:srgbClr val="00B050"/>
            </a:solidFill>
          </a:ln>
        </p:spPr>
      </p:pic>
      <p:sp>
        <p:nvSpPr>
          <p:cNvPr id="2" name="Ovale 1">
            <a:extLst>
              <a:ext uri="{FF2B5EF4-FFF2-40B4-BE49-F238E27FC236}">
                <a16:creationId xmlns:a16="http://schemas.microsoft.com/office/drawing/2014/main" id="{E6F2A5AE-4B0A-B3F7-C91A-1208F9AAE227}"/>
              </a:ext>
            </a:extLst>
          </p:cNvPr>
          <p:cNvSpPr/>
          <p:nvPr/>
        </p:nvSpPr>
        <p:spPr>
          <a:xfrm>
            <a:off x="2483768" y="2168860"/>
            <a:ext cx="3240360" cy="291632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highlight>
                <a:srgbClr val="FF0000"/>
              </a:highlight>
            </a:endParaRPr>
          </a:p>
        </p:txBody>
      </p:sp>
      <p:sp>
        <p:nvSpPr>
          <p:cNvPr id="5" name="CasellaDiTesto 4">
            <a:extLst>
              <a:ext uri="{FF2B5EF4-FFF2-40B4-BE49-F238E27FC236}">
                <a16:creationId xmlns:a16="http://schemas.microsoft.com/office/drawing/2014/main" id="{73E3DC92-B1D7-5D8E-8E5D-6F690844B7EE}"/>
              </a:ext>
            </a:extLst>
          </p:cNvPr>
          <p:cNvSpPr txBox="1"/>
          <p:nvPr/>
        </p:nvSpPr>
        <p:spPr>
          <a:xfrm>
            <a:off x="3203848" y="1799548"/>
            <a:ext cx="1800200" cy="369332"/>
          </a:xfrm>
          <a:prstGeom prst="rect">
            <a:avLst/>
          </a:prstGeom>
          <a:noFill/>
          <a:ln>
            <a:solidFill>
              <a:srgbClr val="FF0000"/>
            </a:solidFill>
          </a:ln>
        </p:spPr>
        <p:txBody>
          <a:bodyPr wrap="square" rtlCol="0">
            <a:spAutoFit/>
          </a:bodyPr>
          <a:lstStyle/>
          <a:p>
            <a:r>
              <a:rPr lang="it-IT" dirty="0"/>
              <a:t>MACULA</a:t>
            </a:r>
          </a:p>
        </p:txBody>
      </p:sp>
      <p:sp>
        <p:nvSpPr>
          <p:cNvPr id="7" name="CasellaDiTesto 6">
            <a:extLst>
              <a:ext uri="{FF2B5EF4-FFF2-40B4-BE49-F238E27FC236}">
                <a16:creationId xmlns:a16="http://schemas.microsoft.com/office/drawing/2014/main" id="{A738B439-D7CB-1BD4-F5D7-E81B8C1EE29B}"/>
              </a:ext>
            </a:extLst>
          </p:cNvPr>
          <p:cNvSpPr txBox="1"/>
          <p:nvPr/>
        </p:nvSpPr>
        <p:spPr>
          <a:xfrm>
            <a:off x="5508104" y="1025442"/>
            <a:ext cx="1800200" cy="646331"/>
          </a:xfrm>
          <a:prstGeom prst="rect">
            <a:avLst/>
          </a:prstGeom>
          <a:noFill/>
          <a:ln>
            <a:solidFill>
              <a:srgbClr val="00B050"/>
            </a:solidFill>
          </a:ln>
        </p:spPr>
        <p:txBody>
          <a:bodyPr wrap="square" rtlCol="0">
            <a:spAutoFit/>
          </a:bodyPr>
          <a:lstStyle/>
          <a:p>
            <a:r>
              <a:rPr lang="it-IT" dirty="0"/>
              <a:t>PERIFERIA RETINICA</a:t>
            </a:r>
          </a:p>
        </p:txBody>
      </p:sp>
    </p:spTree>
    <p:extLst>
      <p:ext uri="{BB962C8B-B14F-4D97-AF65-F5344CB8AC3E}">
        <p14:creationId xmlns:p14="http://schemas.microsoft.com/office/powerpoint/2010/main" val="2418219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Text Box 2">
            <a:extLst>
              <a:ext uri="{FF2B5EF4-FFF2-40B4-BE49-F238E27FC236}">
                <a16:creationId xmlns:a16="http://schemas.microsoft.com/office/drawing/2014/main" id="{60D4B404-0C03-A568-2CD2-27D9C26335DB}"/>
              </a:ext>
            </a:extLst>
          </p:cNvPr>
          <p:cNvSpPr txBox="1">
            <a:spLocks noChangeArrowheads="1"/>
          </p:cNvSpPr>
          <p:nvPr/>
        </p:nvSpPr>
        <p:spPr bwMode="auto">
          <a:xfrm>
            <a:off x="1652588" y="476250"/>
            <a:ext cx="3535561" cy="710067"/>
          </a:xfrm>
          <a:prstGeom prst="rect">
            <a:avLst/>
          </a:prstGeom>
          <a:noFill/>
          <a:ln w="9525">
            <a:noFill/>
            <a:round/>
            <a:headEnd/>
            <a:tailEnd/>
          </a:ln>
          <a:effec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buClr>
                <a:srgbClr val="FFFF00"/>
              </a:buClr>
              <a:buSzPct val="100000"/>
              <a:buFont typeface="Arial" panose="020B0604020202020204" pitchFamily="34" charset="0"/>
              <a:buNone/>
            </a:pPr>
            <a:r>
              <a:rPr lang="en-GB" altLang="it-IT" sz="4000" b="1" dirty="0">
                <a:effectLst>
                  <a:outerShdw blurRad="38100" dist="38100" dir="2700000" algn="tl">
                    <a:srgbClr val="FFFFFF"/>
                  </a:outerShdw>
                </a:effectLst>
                <a:latin typeface="Arial Black" panose="020B0604020202020204" pitchFamily="34" charset="0"/>
                <a:ea typeface="Arial Unicode MS" panose="020B0604020202020204" pitchFamily="34" charset="-128"/>
              </a:rPr>
              <a:t>LA MACULA</a:t>
            </a:r>
          </a:p>
        </p:txBody>
      </p:sp>
      <p:sp>
        <p:nvSpPr>
          <p:cNvPr id="696323" name="Text Box 3">
            <a:extLst>
              <a:ext uri="{FF2B5EF4-FFF2-40B4-BE49-F238E27FC236}">
                <a16:creationId xmlns:a16="http://schemas.microsoft.com/office/drawing/2014/main" id="{0AEF8A1E-6551-C440-753F-77598E91DFA8}"/>
              </a:ext>
            </a:extLst>
          </p:cNvPr>
          <p:cNvSpPr txBox="1">
            <a:spLocks noChangeArrowheads="1"/>
          </p:cNvSpPr>
          <p:nvPr/>
        </p:nvSpPr>
        <p:spPr bwMode="auto">
          <a:xfrm>
            <a:off x="644525" y="1268413"/>
            <a:ext cx="59531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150000"/>
              </a:lnSpc>
              <a:buClr>
                <a:srgbClr val="FFFFFF"/>
              </a:buClr>
              <a:buSzPct val="100000"/>
              <a:buFont typeface="Arial" panose="020B0604020202020204" pitchFamily="34" charset="0"/>
              <a:buNone/>
            </a:pPr>
            <a:r>
              <a:rPr lang="en-GB" altLang="it-IT" b="1" dirty="0" err="1">
                <a:solidFill>
                  <a:srgbClr val="FFFFFF"/>
                </a:solidFill>
                <a:ea typeface="Arial Unicode MS" panose="020B0604020202020204" pitchFamily="34" charset="-128"/>
              </a:rPr>
              <a:t>Deputata</a:t>
            </a:r>
            <a:r>
              <a:rPr lang="en-GB" altLang="it-IT" b="1" dirty="0">
                <a:solidFill>
                  <a:srgbClr val="FFFFFF"/>
                </a:solidFill>
                <a:ea typeface="Arial Unicode MS" panose="020B0604020202020204" pitchFamily="34" charset="-128"/>
              </a:rPr>
              <a:t> </a:t>
            </a:r>
            <a:r>
              <a:rPr lang="en-GB" altLang="it-IT" b="1" dirty="0" err="1">
                <a:solidFill>
                  <a:srgbClr val="FFFFFF"/>
                </a:solidFill>
                <a:ea typeface="Arial Unicode MS" panose="020B0604020202020204" pitchFamily="34" charset="-128"/>
              </a:rPr>
              <a:t>alla</a:t>
            </a:r>
            <a:r>
              <a:rPr lang="en-GB" altLang="it-IT" b="1" dirty="0">
                <a:solidFill>
                  <a:srgbClr val="FFFFFF"/>
                </a:solidFill>
                <a:ea typeface="Arial Unicode MS" panose="020B0604020202020204" pitchFamily="34" charset="-128"/>
              </a:rPr>
              <a:t> </a:t>
            </a:r>
            <a:r>
              <a:rPr lang="en-GB" altLang="it-IT" b="1" dirty="0" err="1">
                <a:solidFill>
                  <a:srgbClr val="FFFFFF"/>
                </a:solidFill>
                <a:ea typeface="Arial Unicode MS" panose="020B0604020202020204" pitchFamily="34" charset="-128"/>
              </a:rPr>
              <a:t>percezione</a:t>
            </a:r>
            <a:r>
              <a:rPr lang="en-GB" altLang="it-IT" b="1" dirty="0">
                <a:solidFill>
                  <a:srgbClr val="FFFFFF"/>
                </a:solidFill>
                <a:ea typeface="Arial Unicode MS" panose="020B0604020202020204" pitchFamily="34" charset="-128"/>
              </a:rPr>
              <a:t> </a:t>
            </a:r>
            <a:r>
              <a:rPr lang="en-GB" altLang="it-IT" b="1" dirty="0" err="1">
                <a:solidFill>
                  <a:srgbClr val="FFFFFF"/>
                </a:solidFill>
                <a:ea typeface="Arial Unicode MS" panose="020B0604020202020204" pitchFamily="34" charset="-128"/>
              </a:rPr>
              <a:t>delle</a:t>
            </a:r>
            <a:r>
              <a:rPr lang="en-GB" altLang="it-IT" b="1" dirty="0">
                <a:solidFill>
                  <a:srgbClr val="FFFFFF"/>
                </a:solidFill>
                <a:ea typeface="Arial Unicode MS" panose="020B0604020202020204" pitchFamily="34" charset="-128"/>
              </a:rPr>
              <a:t> </a:t>
            </a:r>
            <a:r>
              <a:rPr lang="en-GB" altLang="it-IT" b="1" dirty="0" err="1">
                <a:solidFill>
                  <a:srgbClr val="FFFFFF"/>
                </a:solidFill>
                <a:ea typeface="Arial Unicode MS" panose="020B0604020202020204" pitchFamily="34" charset="-128"/>
              </a:rPr>
              <a:t>immagini</a:t>
            </a:r>
            <a:endParaRPr lang="en-GB" altLang="it-IT" b="1" dirty="0">
              <a:solidFill>
                <a:srgbClr val="FFFFFF"/>
              </a:solidFill>
              <a:ea typeface="Arial Unicode MS" panose="020B0604020202020204" pitchFamily="34" charset="-128"/>
            </a:endParaRPr>
          </a:p>
        </p:txBody>
      </p:sp>
      <p:sp>
        <p:nvSpPr>
          <p:cNvPr id="696324" name="Text Box 4">
            <a:extLst>
              <a:ext uri="{FF2B5EF4-FFF2-40B4-BE49-F238E27FC236}">
                <a16:creationId xmlns:a16="http://schemas.microsoft.com/office/drawing/2014/main" id="{7B30ADAA-3DE1-99BA-FA0C-4ADE405601BA}"/>
              </a:ext>
            </a:extLst>
          </p:cNvPr>
          <p:cNvSpPr txBox="1">
            <a:spLocks noChangeArrowheads="1"/>
          </p:cNvSpPr>
          <p:nvPr/>
        </p:nvSpPr>
        <p:spPr bwMode="auto">
          <a:xfrm>
            <a:off x="642938" y="1801813"/>
            <a:ext cx="7458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150000"/>
              </a:lnSpc>
              <a:buClr>
                <a:srgbClr val="FFFFFF"/>
              </a:buClr>
              <a:buSzPct val="100000"/>
              <a:buFont typeface="Arial" panose="020B0604020202020204" pitchFamily="34" charset="0"/>
              <a:buNone/>
            </a:pPr>
            <a:r>
              <a:rPr lang="en-GB" altLang="it-IT" b="1">
                <a:solidFill>
                  <a:srgbClr val="FFFFFF"/>
                </a:solidFill>
                <a:ea typeface="Arial Unicode MS" panose="020B0604020202020204" pitchFamily="34" charset="-128"/>
              </a:rPr>
              <a:t>Se si danneggia si ha compromissione della vista:</a:t>
            </a:r>
          </a:p>
        </p:txBody>
      </p:sp>
      <p:sp>
        <p:nvSpPr>
          <p:cNvPr id="696325" name="Text Box 5">
            <a:extLst>
              <a:ext uri="{FF2B5EF4-FFF2-40B4-BE49-F238E27FC236}">
                <a16:creationId xmlns:a16="http://schemas.microsoft.com/office/drawing/2014/main" id="{B4FBC614-F186-647C-DEFF-AF05250225BC}"/>
              </a:ext>
            </a:extLst>
          </p:cNvPr>
          <p:cNvSpPr txBox="1">
            <a:spLocks noChangeArrowheads="1"/>
          </p:cNvSpPr>
          <p:nvPr/>
        </p:nvSpPr>
        <p:spPr bwMode="auto">
          <a:xfrm>
            <a:off x="760413" y="2335213"/>
            <a:ext cx="67151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150000"/>
              </a:lnSpc>
              <a:buClr>
                <a:srgbClr val="FFFFFF"/>
              </a:buClr>
              <a:buSzPct val="100000"/>
              <a:buFont typeface="Arial" panose="020B0604020202020204" pitchFamily="34" charset="0"/>
              <a:buNone/>
            </a:pPr>
            <a:r>
              <a:rPr lang="en-GB" altLang="it-IT" b="1">
                <a:solidFill>
                  <a:srgbClr val="FFFFFF"/>
                </a:solidFill>
                <a:ea typeface="Arial Unicode MS" panose="020B0604020202020204" pitchFamily="34" charset="-128"/>
              </a:rPr>
              <a:t>	- la visione diventa offuscata e distorta</a:t>
            </a:r>
          </a:p>
        </p:txBody>
      </p:sp>
      <p:sp>
        <p:nvSpPr>
          <p:cNvPr id="696326" name="Text Box 6">
            <a:extLst>
              <a:ext uri="{FF2B5EF4-FFF2-40B4-BE49-F238E27FC236}">
                <a16:creationId xmlns:a16="http://schemas.microsoft.com/office/drawing/2014/main" id="{F8097EE2-9F14-257F-3FA4-29008B250FFA}"/>
              </a:ext>
            </a:extLst>
          </p:cNvPr>
          <p:cNvSpPr txBox="1">
            <a:spLocks noChangeArrowheads="1"/>
          </p:cNvSpPr>
          <p:nvPr/>
        </p:nvSpPr>
        <p:spPr bwMode="auto">
          <a:xfrm>
            <a:off x="787400" y="2868613"/>
            <a:ext cx="5853182" cy="58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150000"/>
              </a:lnSpc>
              <a:buClr>
                <a:srgbClr val="FFFFFF"/>
              </a:buClr>
              <a:buSzPct val="100000"/>
              <a:buFont typeface="Arial" panose="020B0604020202020204" pitchFamily="34" charset="0"/>
              <a:buNone/>
            </a:pPr>
            <a:r>
              <a:rPr lang="en-GB" altLang="it-IT" b="1" dirty="0">
                <a:solidFill>
                  <a:srgbClr val="FFFFFF"/>
                </a:solidFill>
                <a:ea typeface="Arial Unicode MS" panose="020B0604020202020204" pitchFamily="34" charset="-128"/>
              </a:rPr>
              <a:t>          - </a:t>
            </a:r>
            <a:r>
              <a:rPr lang="en-GB" altLang="it-IT" b="1" dirty="0" err="1">
                <a:solidFill>
                  <a:srgbClr val="FFFFFF"/>
                </a:solidFill>
                <a:ea typeface="Arial Unicode MS" panose="020B0604020202020204" pitchFamily="34" charset="-128"/>
              </a:rPr>
              <a:t>si</a:t>
            </a:r>
            <a:r>
              <a:rPr lang="en-GB" altLang="it-IT" b="1" dirty="0">
                <a:solidFill>
                  <a:srgbClr val="FFFFFF"/>
                </a:solidFill>
                <a:ea typeface="Arial Unicode MS" panose="020B0604020202020204" pitchFamily="34" charset="-128"/>
              </a:rPr>
              <a:t> </a:t>
            </a:r>
            <a:r>
              <a:rPr lang="en-GB" altLang="it-IT" b="1" dirty="0" err="1">
                <a:solidFill>
                  <a:srgbClr val="FFFFFF"/>
                </a:solidFill>
                <a:ea typeface="Arial Unicode MS" panose="020B0604020202020204" pitchFamily="34" charset="-128"/>
              </a:rPr>
              <a:t>può</a:t>
            </a:r>
            <a:r>
              <a:rPr lang="en-GB" altLang="it-IT" b="1" dirty="0">
                <a:solidFill>
                  <a:srgbClr val="FFFFFF"/>
                </a:solidFill>
                <a:ea typeface="Arial Unicode MS" panose="020B0604020202020204" pitchFamily="34" charset="-128"/>
              </a:rPr>
              <a:t> </a:t>
            </a:r>
            <a:r>
              <a:rPr lang="en-GB" altLang="it-IT" b="1" dirty="0" err="1">
                <a:solidFill>
                  <a:srgbClr val="FFFFFF"/>
                </a:solidFill>
                <a:ea typeface="Arial Unicode MS" panose="020B0604020202020204" pitchFamily="34" charset="-128"/>
              </a:rPr>
              <a:t>arrivare</a:t>
            </a:r>
            <a:r>
              <a:rPr lang="en-GB" altLang="it-IT" b="1" dirty="0">
                <a:solidFill>
                  <a:srgbClr val="FFFFFF"/>
                </a:solidFill>
                <a:ea typeface="Arial Unicode MS" panose="020B0604020202020204" pitchFamily="34" charset="-128"/>
              </a:rPr>
              <a:t> </a:t>
            </a:r>
            <a:r>
              <a:rPr lang="en-GB" altLang="it-IT" b="1" dirty="0" err="1">
                <a:solidFill>
                  <a:srgbClr val="FFFFFF"/>
                </a:solidFill>
                <a:ea typeface="Arial Unicode MS" panose="020B0604020202020204" pitchFamily="34" charset="-128"/>
              </a:rPr>
              <a:t>alla</a:t>
            </a:r>
            <a:r>
              <a:rPr lang="en-GB" altLang="it-IT" b="1" dirty="0">
                <a:solidFill>
                  <a:srgbClr val="FFFFFF"/>
                </a:solidFill>
                <a:ea typeface="Arial Unicode MS" panose="020B0604020202020204" pitchFamily="34" charset="-128"/>
              </a:rPr>
              <a:t> </a:t>
            </a:r>
            <a:r>
              <a:rPr lang="en-GB" altLang="it-IT" b="1" dirty="0" err="1">
                <a:solidFill>
                  <a:srgbClr val="FFFFFF"/>
                </a:solidFill>
                <a:ea typeface="Arial Unicode MS" panose="020B0604020202020204" pitchFamily="34" charset="-128"/>
              </a:rPr>
              <a:t>cecità</a:t>
            </a:r>
            <a:r>
              <a:rPr lang="en-GB" altLang="it-IT" b="1" dirty="0">
                <a:solidFill>
                  <a:srgbClr val="FFFFFF"/>
                </a:solidFill>
                <a:ea typeface="Arial Unicode MS" panose="020B0604020202020204" pitchFamily="34" charset="-128"/>
              </a:rPr>
              <a:t> </a:t>
            </a:r>
            <a:r>
              <a:rPr lang="en-GB" altLang="it-IT" b="1" dirty="0" err="1">
                <a:solidFill>
                  <a:srgbClr val="FFFFFF"/>
                </a:solidFill>
                <a:ea typeface="Arial Unicode MS" panose="020B0604020202020204" pitchFamily="34" charset="-128"/>
              </a:rPr>
              <a:t>legale</a:t>
            </a:r>
            <a:endParaRPr lang="en-GB" altLang="it-IT" b="1" dirty="0">
              <a:solidFill>
                <a:srgbClr val="FFFFFF"/>
              </a:solidFill>
              <a:ea typeface="Arial Unicode MS" panose="020B0604020202020204" pitchFamily="34" charset="-128"/>
            </a:endParaRPr>
          </a:p>
        </p:txBody>
      </p:sp>
      <p:pic>
        <p:nvPicPr>
          <p:cNvPr id="32774" name="Picture 3" descr="schema mac">
            <a:extLst>
              <a:ext uri="{FF2B5EF4-FFF2-40B4-BE49-F238E27FC236}">
                <a16:creationId xmlns:a16="http://schemas.microsoft.com/office/drawing/2014/main" id="{E58C7E50-E7E8-7E04-7FD9-76B4B3AB7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07"/>
          <a:stretch>
            <a:fillRect/>
          </a:stretch>
        </p:blipFill>
        <p:spPr bwMode="auto">
          <a:xfrm>
            <a:off x="6506689" y="3402012"/>
            <a:ext cx="2411886" cy="3267075"/>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2775" name="Picture 6">
            <a:extLst>
              <a:ext uri="{FF2B5EF4-FFF2-40B4-BE49-F238E27FC236}">
                <a16:creationId xmlns:a16="http://schemas.microsoft.com/office/drawing/2014/main" id="{C917F575-CBE4-FD0C-A339-BBF341CFD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988" y="3933825"/>
            <a:ext cx="27717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CasellaDiTesto 5">
            <a:extLst>
              <a:ext uri="{FF2B5EF4-FFF2-40B4-BE49-F238E27FC236}">
                <a16:creationId xmlns:a16="http://schemas.microsoft.com/office/drawing/2014/main" id="{842F3394-7F03-3D86-B67A-EDF455EB60BF}"/>
              </a:ext>
            </a:extLst>
          </p:cNvPr>
          <p:cNvSpPr txBox="1">
            <a:spLocks noChangeArrowheads="1"/>
          </p:cNvSpPr>
          <p:nvPr/>
        </p:nvSpPr>
        <p:spPr bwMode="auto">
          <a:xfrm>
            <a:off x="4067175" y="3789363"/>
            <a:ext cx="1571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it-IT" altLang="it-IT" sz="2000" b="1">
                <a:solidFill>
                  <a:schemeClr val="bg1"/>
                </a:solidFill>
              </a:rPr>
              <a:t>MACULA</a:t>
            </a:r>
          </a:p>
        </p:txBody>
      </p:sp>
      <p:sp>
        <p:nvSpPr>
          <p:cNvPr id="32777" name="AutoShape 31">
            <a:extLst>
              <a:ext uri="{FF2B5EF4-FFF2-40B4-BE49-F238E27FC236}">
                <a16:creationId xmlns:a16="http://schemas.microsoft.com/office/drawing/2014/main" id="{A0E3F484-797B-8CAB-D3EB-31A7F7382EDB}"/>
              </a:ext>
            </a:extLst>
          </p:cNvPr>
          <p:cNvSpPr>
            <a:spLocks noChangeArrowheads="1"/>
          </p:cNvSpPr>
          <p:nvPr/>
        </p:nvSpPr>
        <p:spPr bwMode="auto">
          <a:xfrm>
            <a:off x="4572000" y="4292600"/>
            <a:ext cx="215900" cy="358775"/>
          </a:xfrm>
          <a:prstGeom prst="downArrow">
            <a:avLst>
              <a:gd name="adj1" fmla="val 50000"/>
              <a:gd name="adj2" fmla="val 41544"/>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endParaRPr lang="it-IT" altLang="it-IT" sz="1800"/>
          </a:p>
        </p:txBody>
      </p:sp>
      <p:pic>
        <p:nvPicPr>
          <p:cNvPr id="32778" name="Picture 41">
            <a:extLst>
              <a:ext uri="{FF2B5EF4-FFF2-40B4-BE49-F238E27FC236}">
                <a16:creationId xmlns:a16="http://schemas.microsoft.com/office/drawing/2014/main" id="{A4DA2EEA-4AE8-921F-B790-D436E65EA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3789363"/>
            <a:ext cx="2287587"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96323"/>
                                        </p:tgtEl>
                                        <p:attrNameLst>
                                          <p:attrName>style.visibility</p:attrName>
                                        </p:attrNameLst>
                                      </p:cBhvr>
                                      <p:to>
                                        <p:strVal val="visible"/>
                                      </p:to>
                                    </p:set>
                                    <p:anim calcmode="lin" valueType="num">
                                      <p:cBhvr>
                                        <p:cTn id="7" dur="500" fill="hold"/>
                                        <p:tgtEl>
                                          <p:spTgt spid="696323"/>
                                        </p:tgtEl>
                                        <p:attrNameLst>
                                          <p:attrName>ppt_x</p:attrName>
                                        </p:attrNameLst>
                                      </p:cBhvr>
                                      <p:tavLst>
                                        <p:tav tm="100000">
                                          <p:val>
                                            <p:strVal val="0-#ppt_w/2"/>
                                          </p:val>
                                        </p:tav>
                                        <p:tav>
                                          <p:val>
                                            <p:strVal val="#ppt_x"/>
                                          </p:val>
                                        </p:tav>
                                      </p:tavLst>
                                    </p:anim>
                                    <p:anim calcmode="lin" valueType="num">
                                      <p:cBhvr>
                                        <p:cTn id="8" dur="500" fill="hold"/>
                                        <p:tgtEl>
                                          <p:spTgt spid="696323"/>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96324"/>
                                        </p:tgtEl>
                                        <p:attrNameLst>
                                          <p:attrName>style.visibility</p:attrName>
                                        </p:attrNameLst>
                                      </p:cBhvr>
                                      <p:to>
                                        <p:strVal val="visible"/>
                                      </p:to>
                                    </p:set>
                                    <p:anim calcmode="lin" valueType="num">
                                      <p:cBhvr>
                                        <p:cTn id="13" dur="500" fill="hold"/>
                                        <p:tgtEl>
                                          <p:spTgt spid="696324"/>
                                        </p:tgtEl>
                                        <p:attrNameLst>
                                          <p:attrName>ppt_x</p:attrName>
                                        </p:attrNameLst>
                                      </p:cBhvr>
                                      <p:tavLst>
                                        <p:tav tm="100000">
                                          <p:val>
                                            <p:strVal val="0-#ppt_w/2"/>
                                          </p:val>
                                        </p:tav>
                                        <p:tav>
                                          <p:val>
                                            <p:strVal val="#ppt_x"/>
                                          </p:val>
                                        </p:tav>
                                      </p:tavLst>
                                    </p:anim>
                                    <p:anim calcmode="lin" valueType="num">
                                      <p:cBhvr>
                                        <p:cTn id="14" dur="500" fill="hold"/>
                                        <p:tgtEl>
                                          <p:spTgt spid="696324"/>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96325"/>
                                        </p:tgtEl>
                                        <p:attrNameLst>
                                          <p:attrName>style.visibility</p:attrName>
                                        </p:attrNameLst>
                                      </p:cBhvr>
                                      <p:to>
                                        <p:strVal val="visible"/>
                                      </p:to>
                                    </p:set>
                                    <p:anim calcmode="lin" valueType="num">
                                      <p:cBhvr>
                                        <p:cTn id="19" dur="500" fill="hold"/>
                                        <p:tgtEl>
                                          <p:spTgt spid="696325"/>
                                        </p:tgtEl>
                                        <p:attrNameLst>
                                          <p:attrName>ppt_x</p:attrName>
                                        </p:attrNameLst>
                                      </p:cBhvr>
                                      <p:tavLst>
                                        <p:tav tm="100000">
                                          <p:val>
                                            <p:strVal val="0-#ppt_w/2"/>
                                          </p:val>
                                        </p:tav>
                                        <p:tav>
                                          <p:val>
                                            <p:strVal val="#ppt_x"/>
                                          </p:val>
                                        </p:tav>
                                      </p:tavLst>
                                    </p:anim>
                                    <p:anim calcmode="lin" valueType="num">
                                      <p:cBhvr>
                                        <p:cTn id="20" dur="500" fill="hold"/>
                                        <p:tgtEl>
                                          <p:spTgt spid="696325"/>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696326"/>
                                        </p:tgtEl>
                                        <p:attrNameLst>
                                          <p:attrName>style.visibility</p:attrName>
                                        </p:attrNameLst>
                                      </p:cBhvr>
                                      <p:to>
                                        <p:strVal val="visible"/>
                                      </p:to>
                                    </p:set>
                                    <p:anim calcmode="lin" valueType="num">
                                      <p:cBhvr>
                                        <p:cTn id="25" dur="500" fill="hold"/>
                                        <p:tgtEl>
                                          <p:spTgt spid="696326"/>
                                        </p:tgtEl>
                                        <p:attrNameLst>
                                          <p:attrName>ppt_x</p:attrName>
                                        </p:attrNameLst>
                                      </p:cBhvr>
                                      <p:tavLst>
                                        <p:tav tm="100000">
                                          <p:val>
                                            <p:strVal val="0-#ppt_w/2"/>
                                          </p:val>
                                        </p:tav>
                                        <p:tav>
                                          <p:val>
                                            <p:strVal val="#ppt_x"/>
                                          </p:val>
                                        </p:tav>
                                      </p:tavLst>
                                    </p:anim>
                                    <p:anim calcmode="lin" valueType="num">
                                      <p:cBhvr>
                                        <p:cTn id="26" dur="500" fill="hold"/>
                                        <p:tgtEl>
                                          <p:spTgt spid="696326"/>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63" name="Group 3">
            <a:extLst>
              <a:ext uri="{FF2B5EF4-FFF2-40B4-BE49-F238E27FC236}">
                <a16:creationId xmlns:a16="http://schemas.microsoft.com/office/drawing/2014/main" id="{582EBC1C-FFEA-8AE4-A97C-949F5F28A5FB}"/>
              </a:ext>
            </a:extLst>
          </p:cNvPr>
          <p:cNvGraphicFramePr>
            <a:graphicFrameLocks noGrp="1"/>
          </p:cNvGraphicFramePr>
          <p:nvPr/>
        </p:nvGraphicFramePr>
        <p:xfrm>
          <a:off x="1447800" y="2865438"/>
          <a:ext cx="6096000" cy="2106613"/>
        </p:xfrm>
        <a:graphic>
          <a:graphicData uri="http://schemas.openxmlformats.org/drawingml/2006/table">
            <a:tbl>
              <a:tblPr/>
              <a:tblGrid>
                <a:gridCol w="4270375">
                  <a:extLst>
                    <a:ext uri="{9D8B030D-6E8A-4147-A177-3AD203B41FA5}">
                      <a16:colId xmlns:a16="http://schemas.microsoft.com/office/drawing/2014/main" val="4122375884"/>
                    </a:ext>
                  </a:extLst>
                </a:gridCol>
                <a:gridCol w="1825625">
                  <a:extLst>
                    <a:ext uri="{9D8B030D-6E8A-4147-A177-3AD203B41FA5}">
                      <a16:colId xmlns:a16="http://schemas.microsoft.com/office/drawing/2014/main" val="3163266100"/>
                    </a:ext>
                  </a:extLst>
                </a:gridCol>
              </a:tblGrid>
              <a:tr h="701675">
                <a:tc>
                  <a:txBody>
                    <a:bodyPr/>
                    <a:lstStyle>
                      <a:lvl1pPr algn="l" eaLnBrk="0" hangingPunct="0">
                        <a:lnSpc>
                          <a:spcPct val="150000"/>
                        </a:lnSpc>
                        <a:spcBef>
                          <a:spcPct val="20000"/>
                        </a:spcBef>
                        <a:buFont typeface="Arial" panose="020B0604020202020204" pitchFamily="34" charset="0"/>
                        <a:defRPr sz="2800">
                          <a:solidFill>
                            <a:schemeClr val="tx1"/>
                          </a:solidFill>
                          <a:latin typeface="Corbel" panose="020B0503020204020204" pitchFamily="34" charset="0"/>
                          <a:ea typeface="ＭＳ Ｐゴシック" panose="020B0600070205080204" pitchFamily="34" charset="-128"/>
                        </a:defRPr>
                      </a:lvl1pPr>
                      <a:lvl2pPr marL="742950" indent="-285750" algn="l" eaLnBrk="0" hangingPunct="0">
                        <a:lnSpc>
                          <a:spcPct val="150000"/>
                        </a:lnSpc>
                        <a:spcBef>
                          <a:spcPct val="20000"/>
                        </a:spcBef>
                        <a:buFont typeface="Arial" panose="020B0604020202020204" pitchFamily="34" charset="0"/>
                        <a:defRPr sz="2400">
                          <a:solidFill>
                            <a:schemeClr val="tx1"/>
                          </a:solidFill>
                          <a:latin typeface="Corbel" panose="020B0503020204020204" pitchFamily="34" charset="0"/>
                          <a:ea typeface="ＭＳ Ｐゴシック" panose="020B0600070205080204" pitchFamily="34" charset="-128"/>
                        </a:defRPr>
                      </a:lvl2pPr>
                      <a:lvl3pPr marL="1143000" indent="-228600" algn="l" eaLnBrk="0" hangingPunct="0">
                        <a:lnSpc>
                          <a:spcPct val="150000"/>
                        </a:lnSpc>
                        <a:spcBef>
                          <a:spcPct val="20000"/>
                        </a:spcBef>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Char char="ü"/>
                        <a:tabLst/>
                      </a:pPr>
                      <a:r>
                        <a:rPr kumimoji="0" lang="it-IT" altLang="it-IT" sz="2800" b="0" i="0" u="none" strike="noStrike" cap="none" normalizeH="0" baseline="0">
                          <a:ln>
                            <a:noFill/>
                          </a:ln>
                          <a:solidFill>
                            <a:srgbClr val="FFFFCC"/>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Dopo 5 anni</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gradFill rotWithShape="1">
                      <a:gsLst>
                        <a:gs pos="0">
                          <a:srgbClr val="0000CC"/>
                        </a:gs>
                        <a:gs pos="100000">
                          <a:srgbClr val="00005E"/>
                        </a:gs>
                      </a:gsLst>
                      <a:lin ang="5400000" scaled="1"/>
                    </a:gradFill>
                  </a:tcPr>
                </a:tc>
                <a:tc>
                  <a:txBody>
                    <a:bodyPr/>
                    <a:lstStyle>
                      <a:lvl1pPr algn="l" eaLnBrk="0" hangingPunct="0">
                        <a:lnSpc>
                          <a:spcPct val="150000"/>
                        </a:lnSpc>
                        <a:spcBef>
                          <a:spcPct val="20000"/>
                        </a:spcBef>
                        <a:buFont typeface="Arial" panose="020B0604020202020204" pitchFamily="34" charset="0"/>
                        <a:defRPr sz="2800">
                          <a:solidFill>
                            <a:schemeClr val="tx1"/>
                          </a:solidFill>
                          <a:latin typeface="Corbel" panose="020B0503020204020204" pitchFamily="34" charset="0"/>
                          <a:ea typeface="ＭＳ Ｐゴシック" panose="020B0600070205080204" pitchFamily="34" charset="-128"/>
                        </a:defRPr>
                      </a:lvl1pPr>
                      <a:lvl2pPr marL="742950" indent="-285750" algn="l" eaLnBrk="0" hangingPunct="0">
                        <a:lnSpc>
                          <a:spcPct val="150000"/>
                        </a:lnSpc>
                        <a:spcBef>
                          <a:spcPct val="20000"/>
                        </a:spcBef>
                        <a:buFont typeface="Arial" panose="020B0604020202020204" pitchFamily="34" charset="0"/>
                        <a:defRPr sz="2400">
                          <a:solidFill>
                            <a:schemeClr val="tx1"/>
                          </a:solidFill>
                          <a:latin typeface="Corbel" panose="020B0503020204020204" pitchFamily="34" charset="0"/>
                          <a:ea typeface="ＭＳ Ｐゴシック" panose="020B0600070205080204" pitchFamily="34" charset="-128"/>
                        </a:defRPr>
                      </a:lvl2pPr>
                      <a:lvl3pPr marL="1143000" indent="-228600" algn="l" eaLnBrk="0" hangingPunct="0">
                        <a:lnSpc>
                          <a:spcPct val="150000"/>
                        </a:lnSpc>
                        <a:spcBef>
                          <a:spcPct val="20000"/>
                        </a:spcBef>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it-IT" altLang="it-IT" sz="2800" b="0" i="0" u="none" strike="noStrike" cap="none" normalizeH="0" baseline="0">
                          <a:ln>
                            <a:noFill/>
                          </a:ln>
                          <a:solidFill>
                            <a:srgbClr val="FFFFCC"/>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20%</a:t>
                      </a:r>
                    </a:p>
                  </a:txBody>
                  <a:tcPr horzOverflow="overflow">
                    <a:lnL>
                      <a:noFill/>
                    </a:lnL>
                    <a:lnR>
                      <a:noFill/>
                    </a:lnR>
                    <a:lnT>
                      <a:noFill/>
                    </a:lnT>
                    <a:lnB>
                      <a:noFill/>
                    </a:lnB>
                    <a:lnTlToBr>
                      <a:noFill/>
                    </a:lnTlToBr>
                    <a:lnBlToTr>
                      <a:noFill/>
                    </a:lnBlToTr>
                    <a:gradFill rotWithShape="1">
                      <a:gsLst>
                        <a:gs pos="0">
                          <a:srgbClr val="0000CC"/>
                        </a:gs>
                        <a:gs pos="100000">
                          <a:srgbClr val="00005E"/>
                        </a:gs>
                      </a:gsLst>
                      <a:lin ang="5400000" scaled="1"/>
                    </a:gradFill>
                  </a:tcPr>
                </a:tc>
                <a:extLst>
                  <a:ext uri="{0D108BD9-81ED-4DB2-BD59-A6C34878D82A}">
                    <a16:rowId xmlns:a16="http://schemas.microsoft.com/office/drawing/2014/main" val="973696004"/>
                  </a:ext>
                </a:extLst>
              </a:tr>
              <a:tr h="703263">
                <a:tc>
                  <a:txBody>
                    <a:bodyPr/>
                    <a:lstStyle>
                      <a:lvl1pPr algn="l" eaLnBrk="0" hangingPunct="0">
                        <a:lnSpc>
                          <a:spcPct val="150000"/>
                        </a:lnSpc>
                        <a:spcBef>
                          <a:spcPct val="20000"/>
                        </a:spcBef>
                        <a:buFont typeface="Arial" panose="020B0604020202020204" pitchFamily="34" charset="0"/>
                        <a:defRPr sz="2800">
                          <a:solidFill>
                            <a:schemeClr val="tx1"/>
                          </a:solidFill>
                          <a:latin typeface="Corbel" panose="020B0503020204020204" pitchFamily="34" charset="0"/>
                          <a:ea typeface="ＭＳ Ｐゴシック" panose="020B0600070205080204" pitchFamily="34" charset="-128"/>
                        </a:defRPr>
                      </a:lvl1pPr>
                      <a:lvl2pPr marL="742950" indent="-285750" algn="l" eaLnBrk="0" hangingPunct="0">
                        <a:lnSpc>
                          <a:spcPct val="150000"/>
                        </a:lnSpc>
                        <a:spcBef>
                          <a:spcPct val="20000"/>
                        </a:spcBef>
                        <a:buFont typeface="Arial" panose="020B0604020202020204" pitchFamily="34" charset="0"/>
                        <a:defRPr sz="2400">
                          <a:solidFill>
                            <a:schemeClr val="tx1"/>
                          </a:solidFill>
                          <a:latin typeface="Corbel" panose="020B0503020204020204" pitchFamily="34" charset="0"/>
                          <a:ea typeface="ＭＳ Ｐゴシック" panose="020B0600070205080204" pitchFamily="34" charset="-128"/>
                        </a:defRPr>
                      </a:lvl2pPr>
                      <a:lvl3pPr marL="1143000" indent="-228600" algn="l" eaLnBrk="0" hangingPunct="0">
                        <a:lnSpc>
                          <a:spcPct val="150000"/>
                        </a:lnSpc>
                        <a:spcBef>
                          <a:spcPct val="20000"/>
                        </a:spcBef>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Char char="ü"/>
                        <a:tabLst/>
                      </a:pPr>
                      <a:r>
                        <a:rPr kumimoji="0" lang="it-IT" altLang="it-IT" sz="2800" b="0" i="0" u="none" strike="noStrike" cap="none" normalizeH="0" baseline="0">
                          <a:ln>
                            <a:noFill/>
                          </a:ln>
                          <a:solidFill>
                            <a:srgbClr val="0000CC"/>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Dopo 10 anni</a:t>
                      </a:r>
                    </a:p>
                  </a:txBody>
                  <a:tcPr horzOverflow="overflow">
                    <a:lnL>
                      <a:noFill/>
                    </a:lnL>
                    <a:lnR>
                      <a:noFill/>
                    </a:lnR>
                    <a:lnT>
                      <a:noFill/>
                    </a:lnT>
                    <a:lnB>
                      <a:noFill/>
                    </a:lnB>
                    <a:lnTlToBr>
                      <a:noFill/>
                    </a:lnTlToBr>
                    <a:lnBlToTr>
                      <a:noFill/>
                    </a:lnBlToTr>
                    <a:gradFill rotWithShape="1">
                      <a:gsLst>
                        <a:gs pos="0">
                          <a:srgbClr val="FF9900"/>
                        </a:gs>
                        <a:gs pos="100000">
                          <a:srgbClr val="764700"/>
                        </a:gs>
                      </a:gsLst>
                      <a:lin ang="5400000" scaled="1"/>
                    </a:gradFill>
                  </a:tcPr>
                </a:tc>
                <a:tc>
                  <a:txBody>
                    <a:bodyPr/>
                    <a:lstStyle>
                      <a:lvl1pPr algn="l" eaLnBrk="0" hangingPunct="0">
                        <a:lnSpc>
                          <a:spcPct val="150000"/>
                        </a:lnSpc>
                        <a:spcBef>
                          <a:spcPct val="20000"/>
                        </a:spcBef>
                        <a:buFont typeface="Arial" panose="020B0604020202020204" pitchFamily="34" charset="0"/>
                        <a:defRPr sz="2800">
                          <a:solidFill>
                            <a:schemeClr val="tx1"/>
                          </a:solidFill>
                          <a:latin typeface="Corbel" panose="020B0503020204020204" pitchFamily="34" charset="0"/>
                          <a:ea typeface="ＭＳ Ｐゴシック" panose="020B0600070205080204" pitchFamily="34" charset="-128"/>
                        </a:defRPr>
                      </a:lvl1pPr>
                      <a:lvl2pPr marL="742950" indent="-285750" algn="l" eaLnBrk="0" hangingPunct="0">
                        <a:lnSpc>
                          <a:spcPct val="150000"/>
                        </a:lnSpc>
                        <a:spcBef>
                          <a:spcPct val="20000"/>
                        </a:spcBef>
                        <a:buFont typeface="Arial" panose="020B0604020202020204" pitchFamily="34" charset="0"/>
                        <a:defRPr sz="2400">
                          <a:solidFill>
                            <a:schemeClr val="tx1"/>
                          </a:solidFill>
                          <a:latin typeface="Corbel" panose="020B0503020204020204" pitchFamily="34" charset="0"/>
                          <a:ea typeface="ＭＳ Ｐゴシック" panose="020B0600070205080204" pitchFamily="34" charset="-128"/>
                        </a:defRPr>
                      </a:lvl2pPr>
                      <a:lvl3pPr marL="1143000" indent="-228600" algn="l" eaLnBrk="0" hangingPunct="0">
                        <a:lnSpc>
                          <a:spcPct val="150000"/>
                        </a:lnSpc>
                        <a:spcBef>
                          <a:spcPct val="20000"/>
                        </a:spcBef>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it-IT" altLang="it-IT" sz="2800" b="0" i="0" u="none" strike="noStrike" cap="none" normalizeH="0" baseline="0">
                          <a:ln>
                            <a:noFill/>
                          </a:ln>
                          <a:solidFill>
                            <a:srgbClr val="0000CC"/>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45 </a:t>
                      </a:r>
                      <a:r>
                        <a:rPr kumimoji="0" lang="it-IT" altLang="it-IT" sz="2800" b="0" i="0" u="none" strike="noStrike" cap="none" normalizeH="0" baseline="0">
                          <a:ln>
                            <a:noFill/>
                          </a:ln>
                          <a:solidFill>
                            <a:srgbClr val="0000CC"/>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t>
                      </a:r>
                      <a:r>
                        <a:rPr kumimoji="0" lang="it-IT" altLang="it-IT" sz="2800" b="0" i="0" u="none" strike="noStrike" cap="none" normalizeH="0" baseline="0">
                          <a:ln>
                            <a:noFill/>
                          </a:ln>
                          <a:solidFill>
                            <a:srgbClr val="0000CC"/>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 55%</a:t>
                      </a:r>
                    </a:p>
                  </a:txBody>
                  <a:tcPr horzOverflow="overflow">
                    <a:lnL>
                      <a:noFill/>
                    </a:lnL>
                    <a:lnR>
                      <a:noFill/>
                    </a:lnR>
                    <a:lnT>
                      <a:noFill/>
                    </a:lnT>
                    <a:lnB>
                      <a:noFill/>
                    </a:lnB>
                    <a:lnTlToBr>
                      <a:noFill/>
                    </a:lnTlToBr>
                    <a:lnBlToTr>
                      <a:noFill/>
                    </a:lnBlToTr>
                    <a:gradFill rotWithShape="1">
                      <a:gsLst>
                        <a:gs pos="0">
                          <a:srgbClr val="FF9900"/>
                        </a:gs>
                        <a:gs pos="100000">
                          <a:srgbClr val="764700"/>
                        </a:gs>
                      </a:gsLst>
                      <a:lin ang="5400000" scaled="1"/>
                    </a:gradFill>
                  </a:tcPr>
                </a:tc>
                <a:extLst>
                  <a:ext uri="{0D108BD9-81ED-4DB2-BD59-A6C34878D82A}">
                    <a16:rowId xmlns:a16="http://schemas.microsoft.com/office/drawing/2014/main" val="3281941958"/>
                  </a:ext>
                </a:extLst>
              </a:tr>
              <a:tr h="701675">
                <a:tc>
                  <a:txBody>
                    <a:bodyPr/>
                    <a:lstStyle>
                      <a:lvl1pPr algn="l" eaLnBrk="0" hangingPunct="0">
                        <a:lnSpc>
                          <a:spcPct val="150000"/>
                        </a:lnSpc>
                        <a:spcBef>
                          <a:spcPct val="20000"/>
                        </a:spcBef>
                        <a:buFont typeface="Arial" panose="020B0604020202020204" pitchFamily="34" charset="0"/>
                        <a:defRPr sz="2800">
                          <a:solidFill>
                            <a:schemeClr val="tx1"/>
                          </a:solidFill>
                          <a:latin typeface="Corbel" panose="020B0503020204020204" pitchFamily="34" charset="0"/>
                          <a:ea typeface="ＭＳ Ｐゴシック" panose="020B0600070205080204" pitchFamily="34" charset="-128"/>
                        </a:defRPr>
                      </a:lvl1pPr>
                      <a:lvl2pPr marL="742950" indent="-285750" algn="l" eaLnBrk="0" hangingPunct="0">
                        <a:lnSpc>
                          <a:spcPct val="150000"/>
                        </a:lnSpc>
                        <a:spcBef>
                          <a:spcPct val="20000"/>
                        </a:spcBef>
                        <a:buFont typeface="Arial" panose="020B0604020202020204" pitchFamily="34" charset="0"/>
                        <a:defRPr sz="2400">
                          <a:solidFill>
                            <a:schemeClr val="tx1"/>
                          </a:solidFill>
                          <a:latin typeface="Corbel" panose="020B0503020204020204" pitchFamily="34" charset="0"/>
                          <a:ea typeface="ＭＳ Ｐゴシック" panose="020B0600070205080204" pitchFamily="34" charset="-128"/>
                        </a:defRPr>
                      </a:lvl2pPr>
                      <a:lvl3pPr marL="1143000" indent="-228600" algn="l" eaLnBrk="0" hangingPunct="0">
                        <a:lnSpc>
                          <a:spcPct val="150000"/>
                        </a:lnSpc>
                        <a:spcBef>
                          <a:spcPct val="20000"/>
                        </a:spcBef>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Char char="ü"/>
                        <a:tabLst/>
                      </a:pPr>
                      <a:r>
                        <a:rPr kumimoji="0" lang="it-IT" altLang="it-IT" sz="2800" b="0" i="0" u="none" strike="noStrike" cap="none" normalizeH="0" baseline="0">
                          <a:ln>
                            <a:noFill/>
                          </a:ln>
                          <a:solidFill>
                            <a:srgbClr val="800000"/>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Dopo 15 anni</a:t>
                      </a: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accent1"/>
                        </a:gs>
                        <a:gs pos="100000">
                          <a:srgbClr val="576869"/>
                        </a:gs>
                      </a:gsLst>
                      <a:lin ang="5400000" scaled="1"/>
                    </a:gradFill>
                  </a:tcPr>
                </a:tc>
                <a:tc>
                  <a:txBody>
                    <a:bodyPr/>
                    <a:lstStyle>
                      <a:lvl1pPr algn="l" eaLnBrk="0" hangingPunct="0">
                        <a:lnSpc>
                          <a:spcPct val="150000"/>
                        </a:lnSpc>
                        <a:spcBef>
                          <a:spcPct val="20000"/>
                        </a:spcBef>
                        <a:buFont typeface="Arial" panose="020B0604020202020204" pitchFamily="34" charset="0"/>
                        <a:defRPr sz="2800">
                          <a:solidFill>
                            <a:schemeClr val="tx1"/>
                          </a:solidFill>
                          <a:latin typeface="Corbel" panose="020B0503020204020204" pitchFamily="34" charset="0"/>
                          <a:ea typeface="ＭＳ Ｐゴシック" panose="020B0600070205080204" pitchFamily="34" charset="-128"/>
                        </a:defRPr>
                      </a:lvl1pPr>
                      <a:lvl2pPr marL="742950" indent="-285750" algn="l" eaLnBrk="0" hangingPunct="0">
                        <a:lnSpc>
                          <a:spcPct val="150000"/>
                        </a:lnSpc>
                        <a:spcBef>
                          <a:spcPct val="20000"/>
                        </a:spcBef>
                        <a:buFont typeface="Arial" panose="020B0604020202020204" pitchFamily="34" charset="0"/>
                        <a:defRPr sz="2400">
                          <a:solidFill>
                            <a:schemeClr val="tx1"/>
                          </a:solidFill>
                          <a:latin typeface="Corbel" panose="020B0503020204020204" pitchFamily="34" charset="0"/>
                          <a:ea typeface="ＭＳ Ｐゴシック" panose="020B0600070205080204" pitchFamily="34" charset="-128"/>
                        </a:defRPr>
                      </a:lvl2pPr>
                      <a:lvl3pPr marL="1143000" indent="-228600" algn="l" eaLnBrk="0" hangingPunct="0">
                        <a:lnSpc>
                          <a:spcPct val="150000"/>
                        </a:lnSpc>
                        <a:spcBef>
                          <a:spcPct val="20000"/>
                        </a:spcBef>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algn="l" eaLnBrk="0" hangingPunct="0">
                        <a:lnSpc>
                          <a:spcPct val="150000"/>
                        </a:lnSpc>
                        <a:spcBef>
                          <a:spcPct val="20000"/>
                        </a:spcBef>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lnSpc>
                          <a:spcPct val="150000"/>
                        </a:lnSpc>
                        <a:spcBef>
                          <a:spcPct val="20000"/>
                        </a:spcBef>
                        <a:spcAft>
                          <a:spcPct val="0"/>
                        </a:spcAft>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it-IT" altLang="it-IT" sz="2800" b="0" i="0" u="none" strike="noStrike" cap="none" normalizeH="0" baseline="0">
                          <a:ln>
                            <a:noFill/>
                          </a:ln>
                          <a:solidFill>
                            <a:srgbClr val="800000"/>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80%</a:t>
                      </a: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accent1"/>
                        </a:gs>
                        <a:gs pos="100000">
                          <a:srgbClr val="576869"/>
                        </a:gs>
                      </a:gsLst>
                      <a:lin ang="5400000" scaled="1"/>
                    </a:gradFill>
                  </a:tcPr>
                </a:tc>
                <a:extLst>
                  <a:ext uri="{0D108BD9-81ED-4DB2-BD59-A6C34878D82A}">
                    <a16:rowId xmlns:a16="http://schemas.microsoft.com/office/drawing/2014/main" val="3534967012"/>
                  </a:ext>
                </a:extLst>
              </a:tr>
            </a:tbl>
          </a:graphicData>
        </a:graphic>
      </p:graphicFrame>
      <p:pic>
        <p:nvPicPr>
          <p:cNvPr id="3" name="Immagine 2">
            <a:extLst>
              <a:ext uri="{FF2B5EF4-FFF2-40B4-BE49-F238E27FC236}">
                <a16:creationId xmlns:a16="http://schemas.microsoft.com/office/drawing/2014/main" id="{7F76E03F-311F-13FA-28DF-D97F3EFC8FD4}"/>
              </a:ext>
            </a:extLst>
          </p:cNvPr>
          <p:cNvPicPr>
            <a:picLocks noChangeAspect="1"/>
          </p:cNvPicPr>
          <p:nvPr/>
        </p:nvPicPr>
        <p:blipFill>
          <a:blip r:embed="rId2"/>
          <a:stretch>
            <a:fillRect/>
          </a:stretch>
        </p:blipFill>
        <p:spPr>
          <a:xfrm>
            <a:off x="971600" y="-21714"/>
            <a:ext cx="6858000" cy="6858000"/>
          </a:xfrm>
          <a:prstGeom prst="rect">
            <a:avLst/>
          </a:prstGeom>
        </p:spPr>
      </p:pic>
      <p:sp>
        <p:nvSpPr>
          <p:cNvPr id="5" name="Ovale 4">
            <a:extLst>
              <a:ext uri="{FF2B5EF4-FFF2-40B4-BE49-F238E27FC236}">
                <a16:creationId xmlns:a16="http://schemas.microsoft.com/office/drawing/2014/main" id="{C8FDB663-5DE4-147B-6673-DB1CF42F9F7C}"/>
              </a:ext>
            </a:extLst>
          </p:cNvPr>
          <p:cNvSpPr/>
          <p:nvPr/>
        </p:nvSpPr>
        <p:spPr>
          <a:xfrm>
            <a:off x="3977072" y="2827707"/>
            <a:ext cx="936104" cy="92360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highlight>
                <a:srgbClr val="FF0000"/>
              </a:highlight>
            </a:endParaRPr>
          </a:p>
        </p:txBody>
      </p:sp>
      <p:sp>
        <p:nvSpPr>
          <p:cNvPr id="6" name="CasellaDiTesto 5">
            <a:extLst>
              <a:ext uri="{FF2B5EF4-FFF2-40B4-BE49-F238E27FC236}">
                <a16:creationId xmlns:a16="http://schemas.microsoft.com/office/drawing/2014/main" id="{3190D165-9B8C-CC46-1C12-307176ABDD7E}"/>
              </a:ext>
            </a:extLst>
          </p:cNvPr>
          <p:cNvSpPr txBox="1"/>
          <p:nvPr/>
        </p:nvSpPr>
        <p:spPr>
          <a:xfrm>
            <a:off x="3707904" y="758567"/>
            <a:ext cx="1800200" cy="646331"/>
          </a:xfrm>
          <a:prstGeom prst="rect">
            <a:avLst/>
          </a:prstGeom>
          <a:noFill/>
          <a:ln>
            <a:noFill/>
          </a:ln>
        </p:spPr>
        <p:txBody>
          <a:bodyPr wrap="square" rtlCol="0">
            <a:spAutoFit/>
          </a:bodyPr>
          <a:lstStyle/>
          <a:p>
            <a:r>
              <a:rPr lang="it-IT" dirty="0"/>
              <a:t>PERIFERIA RETINICA</a:t>
            </a:r>
          </a:p>
        </p:txBody>
      </p:sp>
      <p:sp>
        <p:nvSpPr>
          <p:cNvPr id="7" name="CasellaDiTesto 6">
            <a:extLst>
              <a:ext uri="{FF2B5EF4-FFF2-40B4-BE49-F238E27FC236}">
                <a16:creationId xmlns:a16="http://schemas.microsoft.com/office/drawing/2014/main" id="{D5C760F1-31FD-25BA-EF0E-B31B4DFAF368}"/>
              </a:ext>
            </a:extLst>
          </p:cNvPr>
          <p:cNvSpPr txBox="1"/>
          <p:nvPr/>
        </p:nvSpPr>
        <p:spPr>
          <a:xfrm>
            <a:off x="3995936" y="3541491"/>
            <a:ext cx="1800200" cy="369332"/>
          </a:xfrm>
          <a:prstGeom prst="rect">
            <a:avLst/>
          </a:prstGeom>
          <a:noFill/>
          <a:ln>
            <a:noFill/>
          </a:ln>
        </p:spPr>
        <p:txBody>
          <a:bodyPr wrap="square" rtlCol="0">
            <a:spAutoFit/>
          </a:bodyPr>
          <a:lstStyle/>
          <a:p>
            <a:r>
              <a:rPr lang="it-IT" dirty="0"/>
              <a:t>MACULA</a:t>
            </a:r>
          </a:p>
        </p:txBody>
      </p:sp>
    </p:spTree>
  </p:cSld>
  <p:clrMapOvr>
    <a:masterClrMapping/>
  </p:clrMapOvr>
  <p:transition/>
</p:sld>
</file>

<file path=ppt/theme/theme1.xml><?xml version="1.0" encoding="utf-8"?>
<a:theme xmlns:a="http://schemas.openxmlformats.org/drawingml/2006/main" name="Crepuscolo">
  <a:themeElements>
    <a:clrScheme name="Crepuscolo">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Crepuscolo">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repusco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Crepuscolo.thmx</Template>
  <TotalTime>6254</TotalTime>
  <Words>1623</Words>
  <Application>Microsoft Macintosh PowerPoint</Application>
  <PresentationFormat>Presentazione su schermo (4:3)</PresentationFormat>
  <Paragraphs>263</Paragraphs>
  <Slides>48</Slides>
  <Notes>23</Notes>
  <HiddenSlides>0</HiddenSlides>
  <MMClips>1</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1</vt:i4>
      </vt:variant>
      <vt:variant>
        <vt:lpstr>Titoli diapositive</vt:lpstr>
      </vt:variant>
      <vt:variant>
        <vt:i4>48</vt:i4>
      </vt:variant>
    </vt:vector>
  </HeadingPairs>
  <TitlesOfParts>
    <vt:vector size="61" baseType="lpstr">
      <vt:lpstr>Arial</vt:lpstr>
      <vt:lpstr>Arial Black</vt:lpstr>
      <vt:lpstr>ArialMT</vt:lpstr>
      <vt:lpstr>Book Antiqua</vt:lpstr>
      <vt:lpstr>Calibri</vt:lpstr>
      <vt:lpstr>Century Gothic</vt:lpstr>
      <vt:lpstr>Comic Sans MS</vt:lpstr>
      <vt:lpstr>Corbel</vt:lpstr>
      <vt:lpstr>FranklinGothic</vt:lpstr>
      <vt:lpstr>Times New Roman</vt:lpstr>
      <vt:lpstr>Wingdings</vt:lpstr>
      <vt:lpstr>Crepuscolo</vt:lpstr>
      <vt:lpstr>CorelPhotoPaint.Image.8</vt:lpstr>
      <vt:lpstr>Complicanze oculari del diabete: LA RETINOPATIA DIABETICA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DIABETIC RETINOPATHY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Prevenzione</vt:lpstr>
      <vt:lpstr>Diabetic Eye Disease Key Points</vt:lpstr>
      <vt:lpstr>Presentazione standard di PowerPoint</vt:lpstr>
      <vt:lpstr>Presentazione standard di PowerPoint</vt:lpstr>
      <vt:lpstr>Presentazione standard di PowerPoint</vt:lpstr>
      <vt:lpstr>Presentazione standard di PowerPoint</vt:lpstr>
      <vt:lpstr>LA DIANOSTICA STRUMETALE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Trattamento</vt:lpstr>
      <vt:lpstr>Presentazione standard di PowerPoint</vt:lpstr>
      <vt:lpstr>Presentazione standard di PowerPoint</vt:lpstr>
      <vt:lpstr>Panfotocoagulazione  laser (PFC)</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marcucci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luana</dc:creator>
  <cp:lastModifiedBy>Silvia Bini</cp:lastModifiedBy>
  <cp:revision>503</cp:revision>
  <dcterms:created xsi:type="dcterms:W3CDTF">2007-06-08T17:18:46Z</dcterms:created>
  <dcterms:modified xsi:type="dcterms:W3CDTF">2024-11-16T09:36:22Z</dcterms:modified>
</cp:coreProperties>
</file>